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87" r:id="rId5"/>
    <p:sldId id="455" r:id="rId6"/>
    <p:sldId id="487" r:id="rId7"/>
    <p:sldId id="496" r:id="rId8"/>
    <p:sldId id="497" r:id="rId9"/>
    <p:sldId id="498" r:id="rId10"/>
    <p:sldId id="499" r:id="rId11"/>
    <p:sldId id="501" r:id="rId12"/>
    <p:sldId id="502" r:id="rId13"/>
    <p:sldId id="503" r:id="rId14"/>
    <p:sldId id="400" r:id="rId15"/>
  </p:sldIdLst>
  <p:sldSz cx="12192000" cy="6858000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pa" id="{C5353FF5-A935-455A-97C4-5C3BE146D90E}">
          <p14:sldIdLst>
            <p14:sldId id="387"/>
          </p14:sldIdLst>
        </p14:section>
        <p14:section name="Ficha Técnica" id="{DCB23494-7105-4A11-8F72-5F653C152E72}">
          <p14:sldIdLst>
            <p14:sldId id="455"/>
          </p14:sldIdLst>
        </p14:section>
        <p14:section name="Valor público" id="{DA94841F-83FE-4657-8C22-B9DF2D039E56}">
          <p14:sldIdLst>
            <p14:sldId id="487"/>
          </p14:sldIdLst>
        </p14:section>
        <p14:section name="Conteúdo Técnico" id="{A3B2F455-3FB9-410B-BD4F-6D7323A7AF7F}">
          <p14:sldIdLst>
            <p14:sldId id="496"/>
            <p14:sldId id="497"/>
            <p14:sldId id="498"/>
            <p14:sldId id="499"/>
            <p14:sldId id="501"/>
            <p14:sldId id="502"/>
            <p14:sldId id="503"/>
          </p14:sldIdLst>
        </p14:section>
        <p14:section name="Slide de encerramento" id="{27B7DCC3-F80C-4887-A7FC-7CA374D713F6}">
          <p14:sldIdLst>
            <p14:sldId id="400"/>
          </p14:sldIdLst>
        </p14:section>
        <p14:section name="Slides descartados" id="{0405C05F-4BEA-46AA-ADC3-B5AD6963900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855E02-F9F5-4B6C-862B-0A1D684A157D}" name="Rachel Martins Henriques" initials="RH" userId="S::rachel.henriques@epe.gov.br::89f55622-e663-48e3-ba49-30ec3600bc9d" providerId="AD"/>
  <p188:author id="{447D7602-E0B4-BB11-B503-B19D9AFDDCF5}" name="Guilherme Correa Naresse" initials="GC" userId="S::guilherme.naresse@epe.gov.br::312d35ed-3989-4fa7-9f87-7dfc73b6eeba" providerId="AD"/>
  <p188:author id="{DAC00909-79FD-56E9-E23B-1A8A3EFFE526}" name="Leticia Gonçalves Lorentz" initials="LG" userId="S::leticia.lorentz@epe.gov.br::c686e408-9c70-4bf6-a79e-02bdcc2aa2d0" providerId="AD"/>
  <p188:author id="{0F475C09-ACD3-7CDA-92FD-2FC9D22FD24C}" name="Patricia Feitosa Bonfim Stelling" initials="PFBS" userId="S::patricia.stelling@epe.gov.br::99989aac-ef5e-47da-b856-fda44dcda7a9" providerId="AD"/>
  <p188:author id="{5AA4900F-6572-30EA-86A3-294E22C99A33}" name="Patrícia Feitosa Bonfim Stelling" initials="PFBS" userId="Patrícia Feitosa Bonfim Stelling" providerId="None"/>
  <p188:author id="{2A3FC32A-CC84-93E1-A3C2-17B165644687}" name="Ana Paula Oliveira Castro" initials="AP" userId="S::ana.castro@epe.gov.br::ff979045-5520-4dad-8972-42f1303758c8" providerId="AD"/>
  <p188:author id="{425D0A2B-8106-AA8C-32CB-B5005253E92B}" name="Marina Damião Besteti Ribeiro" initials="MDBR" userId="S::marina.besteti@epe.gov.br::5977ab93-89cd-4b3c-a844-f6f86778a704" providerId="AD"/>
  <p188:author id="{C4B99A2F-9C76-B561-61B0-1E0C53B2B289}" name="Flavio Raposo de Almeida" initials="FR" userId="S::flavio.almeida@epe.gov.br::cf743251-187d-44e1-86a9-f2325bb7d70c" providerId="AD"/>
  <p188:author id="{69B04543-F7AD-9FE9-BAA9-5E8C43137E71}" name="SDB/EPE" initials="SDB/EPE" userId="SDB/EPE" providerId="None"/>
  <p188:author id="{41524F57-08D5-CBD7-EE29-1B141F299D28}" name="Rachel Martins Henriques" initials="RMH" userId="Rachel Martins Henriques" providerId="None"/>
  <p188:author id="{44FDB56A-748A-8009-53A9-4FC324F34061}" name="Leandro Pereira de Andrade" initials="LP" userId="S::leandro.andrade@epe.gov.br::8d338a37-0593-464a-89c6-ab1dd34f6c61" providerId="AD"/>
  <p188:author id="{315BB76E-DE41-C1CF-F195-AE2E332E22E1}" name="Rafael Barros Araujo" initials="RBA" userId="Rafael Barros Araujo" providerId="None"/>
  <p188:author id="{9B756778-A106-1363-5C33-90672C7CABA0}" name="Danielle Borher de Andrade" initials="" userId="S::danielle.borher@epe.gov.br::aeb4ed72-ef7e-466a-a934-9a9fd5761857" providerId="AD"/>
  <p188:author id="{AF7F457A-7E30-A079-EF25-D3D57698BAE1}" name="Patrícia Stelling" initials="PS" userId="Patrícia Stelling" providerId="None"/>
  <p188:author id="{C622867B-4103-E4C8-32F1-C6FBA0588890}" name="Lucas dos Santos Rodrigues Morais" initials="LdSRM" userId="S::lucas.morais@epe.gov.br::4d139771-6d83-4241-acf1-c21e4b66a4b1" providerId="AD"/>
  <p188:author id="{F0B175B0-3E14-77F8-94C0-5631CDC5CBBE}" name="SDB" initials="SDB" userId="SDB" providerId="None"/>
  <p188:author id="{E83BBBBA-8366-A62B-4C66-190A130F9601}" name="RBA" initials="RBA" userId="RBA" providerId="None"/>
  <p188:author id="{7593E8BF-E609-A0B3-44DF-D414E085BE96}" name="Renata de Azevedo M. da Silva" initials="RAMS" userId="Renata de Azevedo M. da Silva" providerId="None"/>
  <p188:author id="{02F137CA-69ED-0292-1193-97CFC58CA7A9}" name="Filipe de Padua Fernandes Silva" initials="Fd" userId="S::filipe.silva@epe.gov.br::38a6e2b4-0a71-4a67-8046-8efb3a493246" providerId="AD"/>
  <p188:author id="{43B6FDDA-B3CE-997C-4D5E-8CAF9300F8C9}" name="Bruno Rodamilans Lowe Stukart" initials="BRLS" userId="S::bruno.stukart@epe.gov.br::da27c582-da77-41f6-85af-d612c7cb5f62" providerId="AD"/>
  <p188:author id="{52E4B0E5-99F0-928B-8CCD-EACE1596D60B}" name="Cavalcanti" initials="MC" userId="Cavalcanti" providerId="None"/>
  <p188:author id="{5B1A1EEB-E536-FCEB-849C-83A1244A3490}" name="Angela Oliveira da Costa" initials="SDB" userId="Angela Oliveira da Costa" providerId="None"/>
  <p188:author id="{FD588AEB-03F3-D3A8-DF3E-4F16E5A70270}" name="Marina Damião Besteti" initials="MDB" userId="Marina Damião Besteti" providerId="None"/>
  <p188:author id="{8785C7EE-35D1-B0C3-C7BB-1D9A837F2576}" name="Arthur Cortez Pires de Campos" initials="" userId="S::arthur.campos@epe.gov.br::5afe7865-7cf7-4f25-9dc9-ca2f0ff28b3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naldo dos Santos Junior" initials="AdSJ" lastIdx="2" clrIdx="0">
    <p:extLst>
      <p:ext uri="{19B8F6BF-5375-455C-9EA6-DF929625EA0E}">
        <p15:presenceInfo xmlns:p15="http://schemas.microsoft.com/office/powerpoint/2012/main" userId="S-1-5-21-4176887458-275132432-2095161632-1443" providerId="AD"/>
      </p:ext>
    </p:extLst>
  </p:cmAuthor>
  <p:cmAuthor id="2" name="Giovani Vitória Machado" initials="GVM" lastIdx="13" clrIdx="1">
    <p:extLst>
      <p:ext uri="{19B8F6BF-5375-455C-9EA6-DF929625EA0E}">
        <p15:presenceInfo xmlns:p15="http://schemas.microsoft.com/office/powerpoint/2012/main" userId="S-1-5-21-4176887458-275132432-2095161632-1584" providerId="AD"/>
      </p:ext>
    </p:extLst>
  </p:cmAuthor>
  <p:cmAuthor id="3" name="Aline (PDE 30 Sup)" initials="AG" lastIdx="11" clrIdx="2">
    <p:extLst>
      <p:ext uri="{19B8F6BF-5375-455C-9EA6-DF929625EA0E}">
        <p15:presenceInfo xmlns:p15="http://schemas.microsoft.com/office/powerpoint/2012/main" userId="Aline (PDE 30 Sup)" providerId="None"/>
      </p:ext>
    </p:extLst>
  </p:cmAuthor>
  <p:cmAuthor id="4" name="Lidiane de Almeida Modesto" initials="LdAM" lastIdx="6" clrIdx="3">
    <p:extLst>
      <p:ext uri="{19B8F6BF-5375-455C-9EA6-DF929625EA0E}">
        <p15:presenceInfo xmlns:p15="http://schemas.microsoft.com/office/powerpoint/2012/main" userId="d74859fc0de5bbce" providerId="Windows Live"/>
      </p:ext>
    </p:extLst>
  </p:cmAuthor>
  <p:cmAuthor id="5" name="Arnaldo Junior" initials="AJ" lastIdx="1" clrIdx="4">
    <p:extLst>
      <p:ext uri="{19B8F6BF-5375-455C-9EA6-DF929625EA0E}">
        <p15:presenceInfo xmlns:p15="http://schemas.microsoft.com/office/powerpoint/2012/main" userId="0947b07743c1165b" providerId="Windows Live"/>
      </p:ext>
    </p:extLst>
  </p:cmAuthor>
  <p:cmAuthor id="6" name="Renata de Azevedo Moreira da Silva" initials="RdAMdS" lastIdx="1" clrIdx="5">
    <p:extLst>
      <p:ext uri="{19B8F6BF-5375-455C-9EA6-DF929625EA0E}">
        <p15:presenceInfo xmlns:p15="http://schemas.microsoft.com/office/powerpoint/2012/main" userId="S::renata.silva@epe.gov.br::f990b2dc-ee08-47db-b4ae-9e82d19abd18" providerId="AD"/>
      </p:ext>
    </p:extLst>
  </p:cmAuthor>
  <p:cmAuthor id="7" name="Bruno Stukart" initials="BS" lastIdx="11" clrIdx="6">
    <p:extLst>
      <p:ext uri="{19B8F6BF-5375-455C-9EA6-DF929625EA0E}">
        <p15:presenceInfo xmlns:p15="http://schemas.microsoft.com/office/powerpoint/2012/main" userId="e66563cd3133c030" providerId="Windows Live"/>
      </p:ext>
    </p:extLst>
  </p:cmAuthor>
  <p:cmAuthor id="8" name="Filipe de Pádua" initials="FdP" lastIdx="11" clrIdx="7">
    <p:extLst>
      <p:ext uri="{19B8F6BF-5375-455C-9EA6-DF929625EA0E}">
        <p15:presenceInfo xmlns:p15="http://schemas.microsoft.com/office/powerpoint/2012/main" userId="4fa192a87d76b466" providerId="Windows Live"/>
      </p:ext>
    </p:extLst>
  </p:cmAuthor>
  <p:cmAuthor id="9" name="Patricia Feitosa Bonfim Stelling" initials="PFBS" lastIdx="6" clrIdx="8">
    <p:extLst>
      <p:ext uri="{19B8F6BF-5375-455C-9EA6-DF929625EA0E}">
        <p15:presenceInfo xmlns:p15="http://schemas.microsoft.com/office/powerpoint/2012/main" userId="S::patricia.stelling@epe.gov.br::99989aac-ef5e-47da-b856-fda44dcda7a9" providerId="AD"/>
      </p:ext>
    </p:extLst>
  </p:cmAuthor>
  <p:cmAuthor id="10" name="Carlos Pacheco" initials="CP" lastIdx="5" clrIdx="9">
    <p:extLst>
      <p:ext uri="{19B8F6BF-5375-455C-9EA6-DF929625EA0E}">
        <p15:presenceInfo xmlns:p15="http://schemas.microsoft.com/office/powerpoint/2012/main" userId="Carlos Pacheco" providerId="None"/>
      </p:ext>
    </p:extLst>
  </p:cmAuthor>
  <p:cmAuthor id="11" name="Mata" initials="S" lastIdx="1" clrIdx="10">
    <p:extLst>
      <p:ext uri="{19B8F6BF-5375-455C-9EA6-DF929625EA0E}">
        <p15:presenceInfo xmlns:p15="http://schemas.microsoft.com/office/powerpoint/2012/main" userId="Mata" providerId="None"/>
      </p:ext>
    </p:extLst>
  </p:cmAuthor>
  <p:cmAuthor id="12" name="Patricia Feitosa Bonfim Stelling" initials="PFBS [2]" lastIdx="13" clrIdx="11">
    <p:extLst>
      <p:ext uri="{19B8F6BF-5375-455C-9EA6-DF929625EA0E}">
        <p15:presenceInfo xmlns:p15="http://schemas.microsoft.com/office/powerpoint/2012/main" userId="S-1-5-21-4176887458-275132432-2095161632-12770" providerId="AD"/>
      </p:ext>
    </p:extLst>
  </p:cmAuthor>
  <p:cmAuthor id="13" name="SDB" initials="SDB" lastIdx="1" clrIdx="12">
    <p:extLst>
      <p:ext uri="{19B8F6BF-5375-455C-9EA6-DF929625EA0E}">
        <p15:presenceInfo xmlns:p15="http://schemas.microsoft.com/office/powerpoint/2012/main" userId="SDB" providerId="None"/>
      </p:ext>
    </p:extLst>
  </p:cmAuthor>
  <p:cmAuthor id="14" name="Marisa Maia de Barros" initials="MMdB" lastIdx="7" clrIdx="13">
    <p:extLst>
      <p:ext uri="{19B8F6BF-5375-455C-9EA6-DF929625EA0E}">
        <p15:presenceInfo xmlns:p15="http://schemas.microsoft.com/office/powerpoint/2012/main" userId="S-1-5-21-75707738-1117399538-1000085797-47012" providerId="AD"/>
      </p:ext>
    </p:extLst>
  </p:cmAuthor>
  <p:cmAuthor id="15" name="Marina Damião Besteti Ribeiro" initials="MDBR" lastIdx="8" clrIdx="14">
    <p:extLst>
      <p:ext uri="{19B8F6BF-5375-455C-9EA6-DF929625EA0E}">
        <p15:presenceInfo xmlns:p15="http://schemas.microsoft.com/office/powerpoint/2012/main" userId="S-1-5-21-4176887458-275132432-2095161632-31261" providerId="AD"/>
      </p:ext>
    </p:extLst>
  </p:cmAuthor>
  <p:cmAuthor id="16" name="Rachel Martins Henriques" initials="RMH" lastIdx="6" clrIdx="15">
    <p:extLst>
      <p:ext uri="{19B8F6BF-5375-455C-9EA6-DF929625EA0E}">
        <p15:presenceInfo xmlns:p15="http://schemas.microsoft.com/office/powerpoint/2012/main" userId="S-1-5-21-4176887458-275132432-2095161632-13037" providerId="AD"/>
      </p:ext>
    </p:extLst>
  </p:cmAuthor>
  <p:cmAuthor id="17" name="Rafael Barros Araujo" initials="RBA" lastIdx="4" clrIdx="16">
    <p:extLst>
      <p:ext uri="{19B8F6BF-5375-455C-9EA6-DF929625EA0E}">
        <p15:presenceInfo xmlns:p15="http://schemas.microsoft.com/office/powerpoint/2012/main" userId="Rafael Barros Araujo" providerId="None"/>
      </p:ext>
    </p:extLst>
  </p:cmAuthor>
  <p:cmAuthor id="18" name="Paula Isabel da Costa Barbosa" initials="PIdCB" lastIdx="4" clrIdx="17">
    <p:extLst>
      <p:ext uri="{19B8F6BF-5375-455C-9EA6-DF929625EA0E}">
        <p15:presenceInfo xmlns:p15="http://schemas.microsoft.com/office/powerpoint/2012/main" userId="S-1-5-21-4176887458-275132432-2095161632-32049" providerId="AD"/>
      </p:ext>
    </p:extLst>
  </p:cmAuthor>
  <p:cmAuthor id="19" name="Angela Oliveira da Costa" initials="AOC" lastIdx="1" clrIdx="18">
    <p:extLst>
      <p:ext uri="{19B8F6BF-5375-455C-9EA6-DF929625EA0E}">
        <p15:presenceInfo xmlns:p15="http://schemas.microsoft.com/office/powerpoint/2012/main" userId="Angela Oliveira da Cos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6E98"/>
    <a:srgbClr val="7DBE8B"/>
    <a:srgbClr val="6DA1E4"/>
    <a:srgbClr val="7F7F7F"/>
    <a:srgbClr val="377552"/>
    <a:srgbClr val="3A3A3A"/>
    <a:srgbClr val="ADC178"/>
    <a:srgbClr val="ED7D31"/>
    <a:srgbClr val="FFFFFF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95B3B1-587D-41F6-909E-459B1E8CA5C6}" v="7" dt="2026-10-02T23:50:30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75" d="100"/>
          <a:sy n="75" d="100"/>
        </p:scale>
        <p:origin x="87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27B1C2E-9BB8-406C-A5A1-25FD653950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47061D-9730-4202-BFC6-4BEBFFE802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03FB09F-ED6E-4E22-B788-983747153DD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FF19B5-E719-45BE-BB17-78C9A89D87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8E981E-FBE7-4C26-AF16-8A2B8FBACA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3E065A8-05AB-4299-B3AD-AD807A26A18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53491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ADA7AF7-9185-426C-A387-6B12ED7847DB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2B565F5-6C45-4315-8244-C5CC27801693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47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1300-BD79-7C48-85D9-149B9CD07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FDA1D30-CE54-7533-5134-90416EEAE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A4808D1-71F4-2A81-6F96-EB6D4BE48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7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wyXnM_1SQZPvjBeBQ-CMtg" TargetMode="External"/><Relationship Id="rId13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empresa-de-pesquisa-energetica/mycompany/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hyperlink" Target="https://www.facebook.com/EPE.Brasil" TargetMode="External"/><Relationship Id="rId4" Type="http://schemas.openxmlformats.org/officeDocument/2006/relationships/hyperlink" Target="https://twitter.com/EPE_Brasil" TargetMode="External"/><Relationship Id="rId9" Type="http://schemas.openxmlformats.org/officeDocument/2006/relationships/image" Target="../media/image13.png"/><Relationship Id="rId1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C01BF2A-DA88-ED37-D696-D63A2A2BFF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4"/>
          <a:stretch>
            <a:fillRect/>
          </a:stretch>
        </p:blipFill>
        <p:spPr>
          <a:xfrm>
            <a:off x="6832260" y="0"/>
            <a:ext cx="5359740" cy="6858000"/>
          </a:xfrm>
          <a:prstGeom prst="rect">
            <a:avLst/>
          </a:prstGeom>
        </p:spPr>
      </p:pic>
      <p:sp>
        <p:nvSpPr>
          <p:cNvPr id="33" name="Retângulo 32"/>
          <p:cNvSpPr/>
          <p:nvPr userDrawn="1"/>
        </p:nvSpPr>
        <p:spPr>
          <a:xfrm flipV="1">
            <a:off x="451116" y="4492523"/>
            <a:ext cx="5940000" cy="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28C89D6-CCC6-2511-09AF-40817AD1205C}"/>
              </a:ext>
            </a:extLst>
          </p:cNvPr>
          <p:cNvSpPr txBox="1"/>
          <p:nvPr userDrawn="1"/>
        </p:nvSpPr>
        <p:spPr>
          <a:xfrm>
            <a:off x="379107" y="1757329"/>
            <a:ext cx="63840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b="0"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  <a:latin typeface="Franklin Gothic Medium" panose="020B0603020102020204" pitchFamily="34" charset="0"/>
              </a:rPr>
              <a:t>Superintendência de Derivados de Petróleo e Biocombustíveis</a:t>
            </a: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DB917BA5-6C91-9855-58EA-8920B48AB993}"/>
              </a:ext>
            </a:extLst>
          </p:cNvPr>
          <p:cNvSpPr/>
          <p:nvPr/>
        </p:nvSpPr>
        <p:spPr>
          <a:xfrm>
            <a:off x="474490" y="1085469"/>
            <a:ext cx="1535464" cy="6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A48C8B7B-295B-0B71-77BB-84B8E1DDDA60}"/>
              </a:ext>
            </a:extLst>
          </p:cNvPr>
          <p:cNvSpPr txBox="1"/>
          <p:nvPr/>
        </p:nvSpPr>
        <p:spPr>
          <a:xfrm>
            <a:off x="502065" y="1018290"/>
            <a:ext cx="1480315" cy="746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pt-BR" sz="4850" spc="-150">
                <a:solidFill>
                  <a:schemeClr val="bg1"/>
                </a:solidFill>
                <a:latin typeface="Franklin Gothic Demi Cond" panose="020B0706030402020204" pitchFamily="34" charset="0"/>
                <a:ea typeface="Segoe UI Black" panose="020B0A02040204020203" pitchFamily="34" charset="0"/>
                <a:cs typeface="Aharoni" panose="020F0502020204030204" pitchFamily="2" charset="-79"/>
              </a:rPr>
              <a:t>BIOS</a:t>
            </a:r>
            <a:endParaRPr lang="pt-BR" sz="4850" spc="-15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  <a:ea typeface="Segoe UI Black" panose="020B0A02040204020203" pitchFamily="34" charset="0"/>
              <a:cs typeface="Aharoni" panose="020F0502020204030204" pitchFamily="2" charset="-79"/>
            </a:endParaRPr>
          </a:p>
        </p:txBody>
      </p:sp>
      <p:sp>
        <p:nvSpPr>
          <p:cNvPr id="22" name="Triângulo Retângulo 21">
            <a:extLst>
              <a:ext uri="{FF2B5EF4-FFF2-40B4-BE49-F238E27FC236}">
                <a16:creationId xmlns:a16="http://schemas.microsoft.com/office/drawing/2014/main" id="{4F01109A-511E-8922-4D9D-78FD0782130F}"/>
              </a:ext>
            </a:extLst>
          </p:cNvPr>
          <p:cNvSpPr/>
          <p:nvPr userDrawn="1"/>
        </p:nvSpPr>
        <p:spPr>
          <a:xfrm rot="10800000" flipH="1" flipV="1">
            <a:off x="6832260" y="-36836"/>
            <a:ext cx="2193972" cy="689483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Imagem 30" descr="Logotipo&#10;&#10;O conteúdo gerado por IA pode estar incorreto.">
            <a:extLst>
              <a:ext uri="{FF2B5EF4-FFF2-40B4-BE49-F238E27FC236}">
                <a16:creationId xmlns:a16="http://schemas.microsoft.com/office/drawing/2014/main" id="{A4EA26C5-8065-CB73-9758-E844153E14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139" t="5835" r="53055" b="56342"/>
          <a:stretch>
            <a:fillRect/>
          </a:stretch>
        </p:blipFill>
        <p:spPr>
          <a:xfrm>
            <a:off x="2051531" y="1037340"/>
            <a:ext cx="677988" cy="69672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39C8C7C-1BAF-5335-F8E0-9C77144598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2065" y="5745254"/>
            <a:ext cx="1567764" cy="64662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AA2FFCD-E962-399B-1262-A63985269B5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148" y="5744815"/>
            <a:ext cx="3004185" cy="64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9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cha Técn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29180E10-958F-AB1D-8562-AF11CFD69F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6339628-E69F-EEBC-37F8-AD9582969F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4"/>
          <a:stretch>
            <a:fillRect/>
          </a:stretch>
        </p:blipFill>
        <p:spPr>
          <a:xfrm>
            <a:off x="6832260" y="0"/>
            <a:ext cx="5359740" cy="6858000"/>
          </a:xfrm>
          <a:prstGeom prst="rect">
            <a:avLst/>
          </a:prstGeom>
        </p:spPr>
      </p:pic>
      <p:grpSp>
        <p:nvGrpSpPr>
          <p:cNvPr id="45" name="Agrupar 44">
            <a:extLst>
              <a:ext uri="{FF2B5EF4-FFF2-40B4-BE49-F238E27FC236}">
                <a16:creationId xmlns:a16="http://schemas.microsoft.com/office/drawing/2014/main" id="{65297730-09EF-08A8-B87E-65096AF99D51}"/>
              </a:ext>
            </a:extLst>
          </p:cNvPr>
          <p:cNvGrpSpPr/>
          <p:nvPr userDrawn="1"/>
        </p:nvGrpSpPr>
        <p:grpSpPr>
          <a:xfrm>
            <a:off x="6832260" y="-55886"/>
            <a:ext cx="5431976" cy="6913254"/>
            <a:chOff x="6831166" y="-36837"/>
            <a:chExt cx="5431976" cy="6913254"/>
          </a:xfrm>
        </p:grpSpPr>
        <p:sp>
          <p:nvSpPr>
            <p:cNvPr id="46" name="Retângulo 2">
              <a:extLst>
                <a:ext uri="{FF2B5EF4-FFF2-40B4-BE49-F238E27FC236}">
                  <a16:creationId xmlns:a16="http://schemas.microsoft.com/office/drawing/2014/main" id="{EF0F57C7-6CDA-A6F8-441D-737EBE1D8673}"/>
                </a:ext>
              </a:extLst>
            </p:cNvPr>
            <p:cNvSpPr/>
            <p:nvPr userDrawn="1"/>
          </p:nvSpPr>
          <p:spPr>
            <a:xfrm>
              <a:off x="6849242" y="-36837"/>
              <a:ext cx="5413900" cy="6877051"/>
            </a:xfrm>
            <a:custGeom>
              <a:avLst/>
              <a:gdLst>
                <a:gd name="connsiteX0" fmla="*/ 0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0 w 5223078"/>
                <a:gd name="connsiteY4" fmla="*/ 0 h 6858001"/>
                <a:gd name="connsiteX0" fmla="*/ 2438400 w 5223078"/>
                <a:gd name="connsiteY0" fmla="*/ 18473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438400 w 5223078"/>
                <a:gd name="connsiteY4" fmla="*/ 18473 h 6858001"/>
                <a:gd name="connsiteX0" fmla="*/ 2198254 w 5223078"/>
                <a:gd name="connsiteY0" fmla="*/ 18473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98254 w 5223078"/>
                <a:gd name="connsiteY4" fmla="*/ 18473 h 6858001"/>
                <a:gd name="connsiteX0" fmla="*/ 2198254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98254 w 5223078"/>
                <a:gd name="connsiteY4" fmla="*/ 0 h 6858001"/>
                <a:gd name="connsiteX0" fmla="*/ 2161309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61309 w 5223078"/>
                <a:gd name="connsiteY4" fmla="*/ 0 h 6858001"/>
                <a:gd name="connsiteX0" fmla="*/ 2179076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79076 w 5223078"/>
                <a:gd name="connsiteY4" fmla="*/ 0 h 6858001"/>
                <a:gd name="connsiteX0" fmla="*/ 2182037 w 5226039"/>
                <a:gd name="connsiteY0" fmla="*/ 0 h 6858001"/>
                <a:gd name="connsiteX1" fmla="*/ 5226039 w 5226039"/>
                <a:gd name="connsiteY1" fmla="*/ 0 h 6858001"/>
                <a:gd name="connsiteX2" fmla="*/ 5226039 w 5226039"/>
                <a:gd name="connsiteY2" fmla="*/ 6858001 h 6858001"/>
                <a:gd name="connsiteX3" fmla="*/ 0 w 5226039"/>
                <a:gd name="connsiteY3" fmla="*/ 6858001 h 6858001"/>
                <a:gd name="connsiteX4" fmla="*/ 2182037 w 5226039"/>
                <a:gd name="connsiteY4" fmla="*/ 0 h 6858001"/>
                <a:gd name="connsiteX0" fmla="*/ 0 w 5417152"/>
                <a:gd name="connsiteY0" fmla="*/ 0 h 6877051"/>
                <a:gd name="connsiteX1" fmla="*/ 5417152 w 5417152"/>
                <a:gd name="connsiteY1" fmla="*/ 19050 h 6877051"/>
                <a:gd name="connsiteX2" fmla="*/ 5417152 w 5417152"/>
                <a:gd name="connsiteY2" fmla="*/ 6877051 h 6877051"/>
                <a:gd name="connsiteX3" fmla="*/ 191113 w 5417152"/>
                <a:gd name="connsiteY3" fmla="*/ 6877051 h 6877051"/>
                <a:gd name="connsiteX4" fmla="*/ 0 w 5417152"/>
                <a:gd name="connsiteY4" fmla="*/ 0 h 687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7152" h="6877051">
                  <a:moveTo>
                    <a:pt x="0" y="0"/>
                  </a:moveTo>
                  <a:lnTo>
                    <a:pt x="5417152" y="19050"/>
                  </a:lnTo>
                  <a:lnTo>
                    <a:pt x="5417152" y="6877051"/>
                  </a:lnTo>
                  <a:lnTo>
                    <a:pt x="191113" y="6877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8" name="Triângulo Retângulo 47">
              <a:extLst>
                <a:ext uri="{FF2B5EF4-FFF2-40B4-BE49-F238E27FC236}">
                  <a16:creationId xmlns:a16="http://schemas.microsoft.com/office/drawing/2014/main" id="{7CC01D29-DE29-3C5E-ECA4-F2FBF9BF4536}"/>
                </a:ext>
              </a:extLst>
            </p:cNvPr>
            <p:cNvSpPr/>
            <p:nvPr userDrawn="1"/>
          </p:nvSpPr>
          <p:spPr>
            <a:xfrm rot="10800000" flipH="1" flipV="1">
              <a:off x="6831166" y="-18419"/>
              <a:ext cx="2193972" cy="689483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7933B9B1-BBEA-639F-CCB0-645FADDB1B60}"/>
              </a:ext>
            </a:extLst>
          </p:cNvPr>
          <p:cNvSpPr txBox="1"/>
          <p:nvPr userDrawn="1"/>
        </p:nvSpPr>
        <p:spPr>
          <a:xfrm>
            <a:off x="391049" y="651081"/>
            <a:ext cx="32192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strike="noStrike" dirty="0">
                <a:solidFill>
                  <a:schemeClr val="bg1">
                    <a:alpha val="99000"/>
                  </a:schemeClr>
                </a:solidFill>
                <a:latin typeface="Franklin Gothic Medium" panose="020B0603020102020204" pitchFamily="34" charset="0"/>
              </a:rPr>
              <a:t>FICHA TÉCNICA | 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12BCE17-DEFB-42A8-BA88-245F5E18FA06}"/>
              </a:ext>
            </a:extLst>
          </p:cNvPr>
          <p:cNvSpPr txBox="1"/>
          <p:nvPr userDrawn="1"/>
        </p:nvSpPr>
        <p:spPr>
          <a:xfrm>
            <a:off x="391049" y="1132767"/>
            <a:ext cx="6416151" cy="490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pt-BR" sz="1200" b="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Superintendência de Derivados de Petróleo e Biocombustíveis (SDB)</a:t>
            </a:r>
          </a:p>
          <a:p>
            <a:pPr>
              <a:lnSpc>
                <a:spcPct val="110000"/>
              </a:lnSpc>
            </a:pPr>
            <a:r>
              <a:rPr lang="pt-BR" sz="1200" b="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Diretoria de Estudos de Petróleo, Gás e Biocombustíveis (DPG)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CD11AFDF-685A-EA6A-2992-807677263AD8}"/>
              </a:ext>
            </a:extLst>
          </p:cNvPr>
          <p:cNvSpPr txBox="1"/>
          <p:nvPr userDrawn="1"/>
        </p:nvSpPr>
        <p:spPr>
          <a:xfrm>
            <a:off x="424896" y="1742723"/>
            <a:ext cx="352013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pt-BR" sz="1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Presidente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lang="pt-BR" sz="11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Thiago Guilherme Ferreira Prado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pt-BR" sz="1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Diretora de Estudos do Petróleo, Gás e Biocombustíveis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lang="pt-BR" sz="11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Thiago Guilherme Ferreira Prado (Interino)</a:t>
            </a:r>
          </a:p>
          <a:p>
            <a:pPr algn="l">
              <a:lnSpc>
                <a:spcPct val="100000"/>
              </a:lnSpc>
            </a:pPr>
            <a:r>
              <a:rPr lang="pt-BR" sz="1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Coordenação Técnica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pt-BR" sz="1100" b="1" dirty="0" err="1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Angela</a:t>
            </a:r>
            <a:r>
              <a:rPr lang="pt-BR" sz="11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Oliveira da Costa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pt-BR" sz="11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Rachel Martins Henriques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pt-BR" sz="11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Rafael Barros Araujo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pt-BR" sz="1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Equipe Técnica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endParaRPr lang="pt-BR" sz="1100" b="1" dirty="0">
              <a:solidFill>
                <a:schemeClr val="bg1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pt-BR" sz="1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Apoio administrativo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lang="pt-BR" sz="1100" b="1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Raquel Lopes Couto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90E5CBA-094D-C8A5-C54F-F8D72B93B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9786" y="656144"/>
            <a:ext cx="3520138" cy="33855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Título do trabalho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31120F7-A147-7C69-3A9F-7720F00B6F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45" y="5593289"/>
            <a:ext cx="4143747" cy="69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 Técn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70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or públ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F8297EC-7D4F-EC77-95F9-F3E536E1D44B}"/>
              </a:ext>
            </a:extLst>
          </p:cNvPr>
          <p:cNvSpPr/>
          <p:nvPr userDrawn="1"/>
        </p:nvSpPr>
        <p:spPr>
          <a:xfrm>
            <a:off x="11556534" y="6434349"/>
            <a:ext cx="635466" cy="270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68AB22C-AB02-FCC3-7F84-D461CE8B9F8B}"/>
              </a:ext>
            </a:extLst>
          </p:cNvPr>
          <p:cNvSpPr txBox="1"/>
          <p:nvPr userDrawn="1"/>
        </p:nvSpPr>
        <p:spPr>
          <a:xfrm>
            <a:off x="11407140" y="6446360"/>
            <a:ext cx="42207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558ACCD7-12D4-4B5D-BB4A-62951F44F0A6}" type="slidenum">
              <a:rPr lang="pt-BR" sz="1000" b="1" smtClean="0">
                <a:solidFill>
                  <a:schemeClr val="bg1"/>
                </a:solidFill>
                <a:latin typeface="Aptos" panose="020B0004020202020204" pitchFamily="34" charset="0"/>
              </a:rPr>
              <a:pPr algn="r"/>
              <a:t>‹#›</a:t>
            </a:fld>
            <a:endParaRPr lang="pt-BR" sz="10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8FBF37E1-6278-C0D2-6C18-151D0C4CA0A5}"/>
              </a:ext>
            </a:extLst>
          </p:cNvPr>
          <p:cNvSpPr/>
          <p:nvPr userDrawn="1"/>
        </p:nvSpPr>
        <p:spPr>
          <a:xfrm>
            <a:off x="9626901" y="13034"/>
            <a:ext cx="44706" cy="6316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D3332955-91B2-D409-542C-02C716BF27C6}"/>
              </a:ext>
            </a:extLst>
          </p:cNvPr>
          <p:cNvSpPr/>
          <p:nvPr userDrawn="1"/>
        </p:nvSpPr>
        <p:spPr>
          <a:xfrm>
            <a:off x="10705654" y="102679"/>
            <a:ext cx="44706" cy="6316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F5EB99E5-F55D-C3B5-BD9A-B7E9F73106DE}"/>
              </a:ext>
            </a:extLst>
          </p:cNvPr>
          <p:cNvSpPr/>
          <p:nvPr userDrawn="1"/>
        </p:nvSpPr>
        <p:spPr>
          <a:xfrm rot="5400000">
            <a:off x="10255920" y="-1502999"/>
            <a:ext cx="44706" cy="3546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" name="Imagem 50" descr="Logotipo&#10;&#10;O conteúdo gerado por IA pode estar incorreto.">
            <a:extLst>
              <a:ext uri="{FF2B5EF4-FFF2-40B4-BE49-F238E27FC236}">
                <a16:creationId xmlns:a16="http://schemas.microsoft.com/office/drawing/2014/main" id="{556ABB9F-0E99-3F17-05D0-DC3001EC83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139" t="10531" r="57635" b="56342"/>
          <a:stretch>
            <a:fillRect/>
          </a:stretch>
        </p:blipFill>
        <p:spPr>
          <a:xfrm>
            <a:off x="8200850" y="0"/>
            <a:ext cx="3991150" cy="4102695"/>
          </a:xfrm>
          <a:prstGeom prst="rect">
            <a:avLst/>
          </a:prstGeom>
        </p:spPr>
      </p:pic>
      <p:sp>
        <p:nvSpPr>
          <p:cNvPr id="52" name="Retângulo 51">
            <a:extLst>
              <a:ext uri="{FF2B5EF4-FFF2-40B4-BE49-F238E27FC236}">
                <a16:creationId xmlns:a16="http://schemas.microsoft.com/office/drawing/2014/main" id="{8800DB68-C705-083E-414F-D94005433F8D}"/>
              </a:ext>
            </a:extLst>
          </p:cNvPr>
          <p:cNvSpPr/>
          <p:nvPr userDrawn="1"/>
        </p:nvSpPr>
        <p:spPr>
          <a:xfrm>
            <a:off x="7763" y="-2873"/>
            <a:ext cx="12192000" cy="435634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TextBox 11">
            <a:extLst>
              <a:ext uri="{FF2B5EF4-FFF2-40B4-BE49-F238E27FC236}">
                <a16:creationId xmlns:a16="http://schemas.microsoft.com/office/drawing/2014/main" id="{1A56BF64-E757-8EF6-C74E-3BA2F9D807FF}"/>
              </a:ext>
            </a:extLst>
          </p:cNvPr>
          <p:cNvSpPr txBox="1"/>
          <p:nvPr userDrawn="1"/>
        </p:nvSpPr>
        <p:spPr>
          <a:xfrm>
            <a:off x="528769" y="1439298"/>
            <a:ext cx="2770091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pt-BR" sz="3200">
                <a:solidFill>
                  <a:schemeClr val="accent1"/>
                </a:solidFill>
                <a:latin typeface="Franklin Gothic Medium" panose="020B0603020102020204" pitchFamily="34" charset="0"/>
              </a:rPr>
              <a:t>Valor público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99F844AF-EAB9-5065-CEF7-8FFF589235C0}"/>
              </a:ext>
            </a:extLst>
          </p:cNvPr>
          <p:cNvGrpSpPr/>
          <p:nvPr userDrawn="1"/>
        </p:nvGrpSpPr>
        <p:grpSpPr>
          <a:xfrm>
            <a:off x="274270" y="6161209"/>
            <a:ext cx="2661419" cy="515668"/>
            <a:chOff x="274270" y="5786402"/>
            <a:chExt cx="2661419" cy="515668"/>
          </a:xfrm>
        </p:grpSpPr>
        <p:pic>
          <p:nvPicPr>
            <p:cNvPr id="9" name="Imagem 8" descr="Uma imagem contendo Forma&#10;&#10;Descrição gerada automaticamente">
              <a:extLst>
                <a:ext uri="{FF2B5EF4-FFF2-40B4-BE49-F238E27FC236}">
                  <a16:creationId xmlns:a16="http://schemas.microsoft.com/office/drawing/2014/main" id="{6F2DD4FC-91D1-693C-E3F2-77B0ACD7DD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109" b="14696"/>
            <a:stretch>
              <a:fillRect/>
            </a:stretch>
          </p:blipFill>
          <p:spPr>
            <a:xfrm>
              <a:off x="1153978" y="5892597"/>
              <a:ext cx="635466" cy="270242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4BF38FD1-7757-0710-8A59-1E46FB1AB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9476"/>
            <a:stretch>
              <a:fillRect/>
            </a:stretch>
          </p:blipFill>
          <p:spPr>
            <a:xfrm>
              <a:off x="1668213" y="5786402"/>
              <a:ext cx="1267476" cy="515668"/>
            </a:xfrm>
            <a:prstGeom prst="rect">
              <a:avLst/>
            </a:prstGeom>
          </p:spPr>
        </p:pic>
        <p:pic>
          <p:nvPicPr>
            <p:cNvPr id="13" name="Imagem 12" descr="Desenho com traços pretos em fundo branco&#10;&#10;O conteúdo gerado por IA pode estar incorreto.">
              <a:extLst>
                <a:ext uri="{FF2B5EF4-FFF2-40B4-BE49-F238E27FC236}">
                  <a16:creationId xmlns:a16="http://schemas.microsoft.com/office/drawing/2014/main" id="{4DA1715D-1E2C-3ABD-29A9-0652E0FF6A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duotone>
                <a:prstClr val="black"/>
                <a:schemeClr val="bg2">
                  <a:lumMod val="2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270" y="5820839"/>
              <a:ext cx="878771" cy="34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0252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is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6472C788-FC74-4549-3414-05D16D249BBE}"/>
              </a:ext>
            </a:extLst>
          </p:cNvPr>
          <p:cNvSpPr/>
          <p:nvPr userDrawn="1"/>
        </p:nvSpPr>
        <p:spPr>
          <a:xfrm>
            <a:off x="11556534" y="6434349"/>
            <a:ext cx="635466" cy="270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DD829EA-E067-5691-8831-E69A506DCDEE}"/>
              </a:ext>
            </a:extLst>
          </p:cNvPr>
          <p:cNvSpPr txBox="1"/>
          <p:nvPr userDrawn="1"/>
        </p:nvSpPr>
        <p:spPr>
          <a:xfrm>
            <a:off x="11407140" y="6446360"/>
            <a:ext cx="42207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558ACCD7-12D4-4B5D-BB4A-62951F44F0A6}" type="slidenum">
              <a:rPr lang="pt-BR" sz="1000" b="1" smtClean="0">
                <a:solidFill>
                  <a:schemeClr val="bg1"/>
                </a:solidFill>
                <a:latin typeface="Aptos" panose="020B0004020202020204" pitchFamily="34" charset="0"/>
              </a:rPr>
              <a:pPr algn="r"/>
              <a:t>‹#›</a:t>
            </a:fld>
            <a:endParaRPr lang="pt-BR" sz="10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923D0002-9F3B-1614-61DB-2301093926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139" t="5835" r="53055" b="56342"/>
          <a:stretch>
            <a:fillRect/>
          </a:stretch>
        </p:blipFill>
        <p:spPr>
          <a:xfrm>
            <a:off x="8203721" y="-578807"/>
            <a:ext cx="4558412" cy="468437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2C2BAFC-5FAD-9DC8-0777-AB46609911BF}"/>
              </a:ext>
            </a:extLst>
          </p:cNvPr>
          <p:cNvSpPr/>
          <p:nvPr userDrawn="1"/>
        </p:nvSpPr>
        <p:spPr>
          <a:xfrm>
            <a:off x="1" y="0"/>
            <a:ext cx="12192000" cy="435634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0D9CA14D-482C-E445-376A-629EC460C396}"/>
              </a:ext>
            </a:extLst>
          </p:cNvPr>
          <p:cNvSpPr txBox="1"/>
          <p:nvPr userDrawn="1"/>
        </p:nvSpPr>
        <p:spPr>
          <a:xfrm>
            <a:off x="531640" y="1442171"/>
            <a:ext cx="2770091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pt-BR" sz="3200">
                <a:solidFill>
                  <a:schemeClr val="accent1"/>
                </a:solidFill>
                <a:latin typeface="Franklin Gothic Medium" panose="020B0603020102020204" pitchFamily="34" charset="0"/>
              </a:rPr>
              <a:t>Avisos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66D8563-3ED1-45F8-DC85-7E3CC2035D6D}"/>
              </a:ext>
            </a:extLst>
          </p:cNvPr>
          <p:cNvGrpSpPr/>
          <p:nvPr userDrawn="1"/>
        </p:nvGrpSpPr>
        <p:grpSpPr>
          <a:xfrm>
            <a:off x="237324" y="6311636"/>
            <a:ext cx="2661419" cy="515668"/>
            <a:chOff x="274270" y="5786402"/>
            <a:chExt cx="2661419" cy="515668"/>
          </a:xfrm>
        </p:grpSpPr>
        <p:pic>
          <p:nvPicPr>
            <p:cNvPr id="6" name="Imagem 5" descr="Uma imagem contendo Forma&#10;&#10;Descrição gerada automaticamente">
              <a:extLst>
                <a:ext uri="{FF2B5EF4-FFF2-40B4-BE49-F238E27FC236}">
                  <a16:creationId xmlns:a16="http://schemas.microsoft.com/office/drawing/2014/main" id="{70E762C4-D755-4AC4-37F9-5D69DAF640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109" b="14696"/>
            <a:stretch>
              <a:fillRect/>
            </a:stretch>
          </p:blipFill>
          <p:spPr>
            <a:xfrm>
              <a:off x="1153978" y="5892597"/>
              <a:ext cx="635466" cy="270242"/>
            </a:xfrm>
            <a:prstGeom prst="rect">
              <a:avLst/>
            </a:prstGeom>
          </p:spPr>
        </p:pic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2E1E4370-A769-5811-3309-3E0D290EB0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9476"/>
            <a:stretch>
              <a:fillRect/>
            </a:stretch>
          </p:blipFill>
          <p:spPr>
            <a:xfrm>
              <a:off x="1668213" y="5786402"/>
              <a:ext cx="1267476" cy="515668"/>
            </a:xfrm>
            <a:prstGeom prst="rect">
              <a:avLst/>
            </a:prstGeom>
          </p:spPr>
        </p:pic>
        <p:pic>
          <p:nvPicPr>
            <p:cNvPr id="8" name="Imagem 7" descr="Desenho com traços pretos em fundo branco&#10;&#10;O conteúdo gerado por IA pode estar incorreto.">
              <a:extLst>
                <a:ext uri="{FF2B5EF4-FFF2-40B4-BE49-F238E27FC236}">
                  <a16:creationId xmlns:a16="http://schemas.microsoft.com/office/drawing/2014/main" id="{E9B0221C-AD67-2560-51F6-32F070F5C8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duotone>
                <a:prstClr val="black"/>
                <a:schemeClr val="bg2">
                  <a:lumMod val="2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270" y="5820839"/>
              <a:ext cx="878771" cy="34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8014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á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tângulo 178">
            <a:extLst>
              <a:ext uri="{FF2B5EF4-FFF2-40B4-BE49-F238E27FC236}">
                <a16:creationId xmlns:a16="http://schemas.microsoft.com/office/drawing/2014/main" id="{84D155B5-37BA-A105-AA15-ED01C3AA6E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Paralelogramo 5">
            <a:extLst>
              <a:ext uri="{FF2B5EF4-FFF2-40B4-BE49-F238E27FC236}">
                <a16:creationId xmlns:a16="http://schemas.microsoft.com/office/drawing/2014/main" id="{CF9C592B-974B-3095-B957-1A007F61CCA5}"/>
              </a:ext>
            </a:extLst>
          </p:cNvPr>
          <p:cNvSpPr/>
          <p:nvPr userDrawn="1"/>
        </p:nvSpPr>
        <p:spPr>
          <a:xfrm>
            <a:off x="-292100" y="646543"/>
            <a:ext cx="3632200" cy="462255"/>
          </a:xfrm>
          <a:prstGeom prst="parallelogram">
            <a:avLst>
              <a:gd name="adj" fmla="val 311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0"/>
            <a:r>
              <a:rPr lang="pt-BR" sz="2400" strike="noStrike">
                <a:solidFill>
                  <a:schemeClr val="bg1"/>
                </a:solidFill>
                <a:latin typeface="Franklin Gothic Medium" panose="020B0603020102020204" pitchFamily="34" charset="0"/>
              </a:rPr>
              <a:t>SUMÁRIO</a:t>
            </a:r>
            <a:endParaRPr lang="pt-BR" sz="24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D5CC10B3-BB8A-0BF4-B196-D2A1E00BFAA6}"/>
              </a:ext>
            </a:extLst>
          </p:cNvPr>
          <p:cNvGrpSpPr/>
          <p:nvPr userDrawn="1"/>
        </p:nvGrpSpPr>
        <p:grpSpPr>
          <a:xfrm>
            <a:off x="11453629" y="6100895"/>
            <a:ext cx="677988" cy="696723"/>
            <a:chOff x="11514012" y="6161277"/>
            <a:chExt cx="677988" cy="696723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B0BCD719-C02D-2524-A77D-E645F675DFF9}"/>
                </a:ext>
              </a:extLst>
            </p:cNvPr>
            <p:cNvSpPr/>
            <p:nvPr userDrawn="1"/>
          </p:nvSpPr>
          <p:spPr>
            <a:xfrm>
              <a:off x="11559708" y="6216341"/>
              <a:ext cx="586597" cy="5865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" name="Imagem 4" descr="Logotipo&#10;&#10;O conteúdo gerado por IA pode estar incorreto.">
              <a:extLst>
                <a:ext uri="{FF2B5EF4-FFF2-40B4-BE49-F238E27FC236}">
                  <a16:creationId xmlns:a16="http://schemas.microsoft.com/office/drawing/2014/main" id="{48984786-26F3-49C2-8187-1573616688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10139" t="5835" r="53055" b="56342"/>
            <a:stretch>
              <a:fillRect/>
            </a:stretch>
          </p:blipFill>
          <p:spPr>
            <a:xfrm>
              <a:off x="11514012" y="6161277"/>
              <a:ext cx="677988" cy="696723"/>
            </a:xfrm>
            <a:prstGeom prst="rect">
              <a:avLst/>
            </a:prstGeom>
          </p:spPr>
        </p:pic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D44356B0-2194-2CC6-9C9E-39DDA83283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258" y="646543"/>
            <a:ext cx="3473017" cy="58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F279129-A308-FD98-C200-825A1BB9C1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373E0E-C18C-CE71-09EA-666B08127D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125" y="4433888"/>
            <a:ext cx="10196513" cy="1120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pt-BR"/>
              <a:t>Título da seção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5424747-E02D-3FE8-B040-8FB444666A32}"/>
              </a:ext>
            </a:extLst>
          </p:cNvPr>
          <p:cNvGrpSpPr/>
          <p:nvPr userDrawn="1"/>
        </p:nvGrpSpPr>
        <p:grpSpPr>
          <a:xfrm>
            <a:off x="11428536" y="102679"/>
            <a:ext cx="677988" cy="696723"/>
            <a:chOff x="11333647" y="102679"/>
            <a:chExt cx="677988" cy="696723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EAA5E19-41AE-3B72-90A2-83B4D2941CFF}"/>
                </a:ext>
              </a:extLst>
            </p:cNvPr>
            <p:cNvSpPr/>
            <p:nvPr userDrawn="1"/>
          </p:nvSpPr>
          <p:spPr>
            <a:xfrm>
              <a:off x="11379342" y="157741"/>
              <a:ext cx="586597" cy="5865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" name="Imagem 8" descr="Logotipo&#10;&#10;O conteúdo gerado por IA pode estar incorreto.">
              <a:extLst>
                <a:ext uri="{FF2B5EF4-FFF2-40B4-BE49-F238E27FC236}">
                  <a16:creationId xmlns:a16="http://schemas.microsoft.com/office/drawing/2014/main" id="{25E29390-0A84-E857-BC19-3CCE91EF1B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10139" t="5835" r="53055" b="56342"/>
            <a:stretch>
              <a:fillRect/>
            </a:stretch>
          </p:blipFill>
          <p:spPr>
            <a:xfrm>
              <a:off x="11333647" y="102679"/>
              <a:ext cx="677988" cy="696723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4B0A04BB-FAF0-C005-89EF-7BD25B5C52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507" y="6173139"/>
            <a:ext cx="3473017" cy="58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98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BF279129-A308-FD98-C200-825A1BB9C1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EEA85770-8247-51A5-E63A-4EB76725F1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125" y="4433888"/>
            <a:ext cx="10196513" cy="1120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pt-BR"/>
              <a:t>Título da seção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2DB5DB71-2968-D044-01FD-E56BD4A59B66}"/>
              </a:ext>
            </a:extLst>
          </p:cNvPr>
          <p:cNvGrpSpPr/>
          <p:nvPr userDrawn="1"/>
        </p:nvGrpSpPr>
        <p:grpSpPr>
          <a:xfrm>
            <a:off x="11436372" y="88287"/>
            <a:ext cx="677988" cy="696723"/>
            <a:chOff x="11514012" y="6161277"/>
            <a:chExt cx="677988" cy="696723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06BE0114-824D-9CF4-A07E-6065B538A724}"/>
                </a:ext>
              </a:extLst>
            </p:cNvPr>
            <p:cNvSpPr/>
            <p:nvPr userDrawn="1"/>
          </p:nvSpPr>
          <p:spPr>
            <a:xfrm>
              <a:off x="11559708" y="6216341"/>
              <a:ext cx="586597" cy="5865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" name="Imagem 8" descr="Logotipo&#10;&#10;O conteúdo gerado por IA pode estar incorreto.">
              <a:extLst>
                <a:ext uri="{FF2B5EF4-FFF2-40B4-BE49-F238E27FC236}">
                  <a16:creationId xmlns:a16="http://schemas.microsoft.com/office/drawing/2014/main" id="{133837AD-0828-C70D-1ECB-AD4A10D9EE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10139" t="5835" r="53055" b="56342"/>
            <a:stretch>
              <a:fillRect/>
            </a:stretch>
          </p:blipFill>
          <p:spPr>
            <a:xfrm>
              <a:off x="11514012" y="6161277"/>
              <a:ext cx="677988" cy="696723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EFE8C783-A290-8677-B3F5-BBDC9CC360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43" y="6132467"/>
            <a:ext cx="3473017" cy="58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59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údo_Título 1 Lin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6472C788-FC74-4549-3414-05D16D249BBE}"/>
              </a:ext>
            </a:extLst>
          </p:cNvPr>
          <p:cNvSpPr/>
          <p:nvPr userDrawn="1"/>
        </p:nvSpPr>
        <p:spPr>
          <a:xfrm>
            <a:off x="11556534" y="6434349"/>
            <a:ext cx="635466" cy="270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DD829EA-E067-5691-8831-E69A506DCDEE}"/>
              </a:ext>
            </a:extLst>
          </p:cNvPr>
          <p:cNvSpPr txBox="1"/>
          <p:nvPr userDrawn="1"/>
        </p:nvSpPr>
        <p:spPr>
          <a:xfrm>
            <a:off x="11407140" y="6446360"/>
            <a:ext cx="42207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558ACCD7-12D4-4B5D-BB4A-62951F44F0A6}" type="slidenum">
              <a:rPr lang="pt-BR" sz="1000" b="1" smtClean="0">
                <a:solidFill>
                  <a:schemeClr val="bg1"/>
                </a:solidFill>
                <a:latin typeface="Aptos" panose="020B0004020202020204" pitchFamily="34" charset="0"/>
              </a:rPr>
              <a:pPr algn="r"/>
              <a:t>‹#›</a:t>
            </a:fld>
            <a:endParaRPr lang="pt-BR" sz="10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1684A69-BD52-C8B7-BEAA-84312B91C9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2" y="6203079"/>
            <a:ext cx="2599491" cy="5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62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_Título 1 Lin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950105F-2E2B-3E15-37B1-882333912862}"/>
              </a:ext>
            </a:extLst>
          </p:cNvPr>
          <p:cNvSpPr/>
          <p:nvPr userDrawn="1"/>
        </p:nvSpPr>
        <p:spPr>
          <a:xfrm flipV="1">
            <a:off x="0" y="847725"/>
            <a:ext cx="12192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6472C788-FC74-4549-3414-05D16D249BBE}"/>
              </a:ext>
            </a:extLst>
          </p:cNvPr>
          <p:cNvSpPr/>
          <p:nvPr userDrawn="1"/>
        </p:nvSpPr>
        <p:spPr>
          <a:xfrm>
            <a:off x="11556534" y="6434349"/>
            <a:ext cx="635466" cy="270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DD829EA-E067-5691-8831-E69A506DCDEE}"/>
              </a:ext>
            </a:extLst>
          </p:cNvPr>
          <p:cNvSpPr txBox="1"/>
          <p:nvPr userDrawn="1"/>
        </p:nvSpPr>
        <p:spPr>
          <a:xfrm>
            <a:off x="11407140" y="6446360"/>
            <a:ext cx="42207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558ACCD7-12D4-4B5D-BB4A-62951F44F0A6}" type="slidenum">
              <a:rPr lang="pt-BR" sz="1000" b="1" smtClean="0">
                <a:solidFill>
                  <a:schemeClr val="bg1"/>
                </a:solidFill>
                <a:latin typeface="Aptos" panose="020B0004020202020204" pitchFamily="34" charset="0"/>
              </a:rPr>
              <a:pPr algn="r"/>
              <a:t>‹#›</a:t>
            </a:fld>
            <a:endParaRPr lang="pt-BR" sz="10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B6FEE67-06FC-5276-E166-D06CFDB7BA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482" y="165419"/>
            <a:ext cx="11551733" cy="71830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BR"/>
              <a:t>Clique para inserir o título de uma linha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16A864D-1B5E-FBC0-F6C6-1F85734E15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2" y="6203079"/>
            <a:ext cx="2599491" cy="5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0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_Título 2 Linh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4DB7A00-5157-92D0-6814-D48B3DE291C3}"/>
              </a:ext>
            </a:extLst>
          </p:cNvPr>
          <p:cNvSpPr/>
          <p:nvPr userDrawn="1"/>
        </p:nvSpPr>
        <p:spPr>
          <a:xfrm>
            <a:off x="11556534" y="6434349"/>
            <a:ext cx="635466" cy="270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950105F-2E2B-3E15-37B1-882333912862}"/>
              </a:ext>
            </a:extLst>
          </p:cNvPr>
          <p:cNvSpPr/>
          <p:nvPr userDrawn="1"/>
        </p:nvSpPr>
        <p:spPr>
          <a:xfrm flipV="1">
            <a:off x="0" y="1095375"/>
            <a:ext cx="12192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183FD03-D232-C433-2CB7-44099251B38B}"/>
              </a:ext>
            </a:extLst>
          </p:cNvPr>
          <p:cNvSpPr txBox="1"/>
          <p:nvPr userDrawn="1"/>
        </p:nvSpPr>
        <p:spPr>
          <a:xfrm>
            <a:off x="11407140" y="6446360"/>
            <a:ext cx="42207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558ACCD7-12D4-4B5D-BB4A-62951F44F0A6}" type="slidenum">
              <a:rPr lang="pt-BR" sz="1000" b="1" smtClean="0">
                <a:solidFill>
                  <a:schemeClr val="bg1"/>
                </a:solidFill>
                <a:latin typeface="Aptos" panose="020B0004020202020204" pitchFamily="34" charset="0"/>
              </a:rPr>
              <a:pPr algn="r"/>
              <a:t>‹#›</a:t>
            </a:fld>
            <a:endParaRPr lang="pt-BR" sz="10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86D4FE13-B1EB-B3F9-5600-28225FCB7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482" y="165418"/>
            <a:ext cx="11551733" cy="929955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BR"/>
              <a:t>Clique para inserir o título </a:t>
            </a:r>
            <a:br>
              <a:rPr lang="pt-BR"/>
            </a:br>
            <a:r>
              <a:rPr lang="pt-BR"/>
              <a:t>de duas linhas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0A12ACC-A86A-CB1C-3461-DC887422C5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2" y="6203079"/>
            <a:ext cx="2599491" cy="5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8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ên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6472C788-FC74-4549-3414-05D16D249BBE}"/>
              </a:ext>
            </a:extLst>
          </p:cNvPr>
          <p:cNvSpPr/>
          <p:nvPr userDrawn="1"/>
        </p:nvSpPr>
        <p:spPr>
          <a:xfrm>
            <a:off x="11556534" y="6434349"/>
            <a:ext cx="635466" cy="270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DD829EA-E067-5691-8831-E69A506DCDEE}"/>
              </a:ext>
            </a:extLst>
          </p:cNvPr>
          <p:cNvSpPr txBox="1"/>
          <p:nvPr userDrawn="1"/>
        </p:nvSpPr>
        <p:spPr>
          <a:xfrm>
            <a:off x="11407140" y="6446360"/>
            <a:ext cx="42207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558ACCD7-12D4-4B5D-BB4A-62951F44F0A6}" type="slidenum">
              <a:rPr lang="pt-BR" sz="1000" b="1" smtClean="0">
                <a:solidFill>
                  <a:schemeClr val="bg1"/>
                </a:solidFill>
                <a:latin typeface="Aptos" panose="020B0004020202020204" pitchFamily="34" charset="0"/>
              </a:rPr>
              <a:pPr algn="r"/>
              <a:t>‹#›</a:t>
            </a:fld>
            <a:endParaRPr lang="pt-BR" sz="10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C08296E-8A33-0FE9-AB06-4B4C21F8EF05}"/>
              </a:ext>
            </a:extLst>
          </p:cNvPr>
          <p:cNvSpPr txBox="1"/>
          <p:nvPr userDrawn="1"/>
        </p:nvSpPr>
        <p:spPr>
          <a:xfrm>
            <a:off x="391049" y="651081"/>
            <a:ext cx="3219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>
                <a:solidFill>
                  <a:schemeClr val="accent1">
                    <a:alpha val="99000"/>
                  </a:schemeClr>
                </a:solidFill>
                <a:latin typeface="+mj-lt"/>
              </a:rPr>
              <a:t>REFERÊNCIAS</a:t>
            </a:r>
            <a:endParaRPr lang="pt-BR" sz="2400" strike="noStrike">
              <a:solidFill>
                <a:schemeClr val="accent1">
                  <a:alpha val="99000"/>
                </a:schemeClr>
              </a:solidFill>
              <a:latin typeface="+mj-lt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1A7FADC-48E0-94DC-EAF4-3AE68AC2A1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2" y="6203079"/>
            <a:ext cx="2599491" cy="5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03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30A739-A51B-B16A-9BD6-A1BB1101D9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4"/>
          <a:stretch>
            <a:fillRect/>
          </a:stretch>
        </p:blipFill>
        <p:spPr>
          <a:xfrm>
            <a:off x="6832260" y="0"/>
            <a:ext cx="5359740" cy="6858000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77DCCACB-4948-D181-C222-EFDF909F4AD2}"/>
              </a:ext>
            </a:extLst>
          </p:cNvPr>
          <p:cNvGrpSpPr/>
          <p:nvPr userDrawn="1"/>
        </p:nvGrpSpPr>
        <p:grpSpPr>
          <a:xfrm>
            <a:off x="6832261" y="-18367"/>
            <a:ext cx="5359739" cy="6894785"/>
            <a:chOff x="6968922" y="391792"/>
            <a:chExt cx="5374095" cy="6913252"/>
          </a:xfrm>
        </p:grpSpPr>
        <p:sp>
          <p:nvSpPr>
            <p:cNvPr id="15" name="Retângulo 2">
              <a:extLst>
                <a:ext uri="{FF2B5EF4-FFF2-40B4-BE49-F238E27FC236}">
                  <a16:creationId xmlns:a16="http://schemas.microsoft.com/office/drawing/2014/main" id="{9C585459-9989-A874-922D-E6642A4D3253}"/>
                </a:ext>
              </a:extLst>
            </p:cNvPr>
            <p:cNvSpPr/>
            <p:nvPr userDrawn="1"/>
          </p:nvSpPr>
          <p:spPr>
            <a:xfrm>
              <a:off x="6983197" y="391792"/>
              <a:ext cx="5359820" cy="6894835"/>
            </a:xfrm>
            <a:custGeom>
              <a:avLst/>
              <a:gdLst>
                <a:gd name="connsiteX0" fmla="*/ 0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0 w 5223078"/>
                <a:gd name="connsiteY4" fmla="*/ 0 h 6858001"/>
                <a:gd name="connsiteX0" fmla="*/ 2438400 w 5223078"/>
                <a:gd name="connsiteY0" fmla="*/ 18473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438400 w 5223078"/>
                <a:gd name="connsiteY4" fmla="*/ 18473 h 6858001"/>
                <a:gd name="connsiteX0" fmla="*/ 2198254 w 5223078"/>
                <a:gd name="connsiteY0" fmla="*/ 18473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98254 w 5223078"/>
                <a:gd name="connsiteY4" fmla="*/ 18473 h 6858001"/>
                <a:gd name="connsiteX0" fmla="*/ 2198254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98254 w 5223078"/>
                <a:gd name="connsiteY4" fmla="*/ 0 h 6858001"/>
                <a:gd name="connsiteX0" fmla="*/ 2161309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61309 w 5223078"/>
                <a:gd name="connsiteY4" fmla="*/ 0 h 6858001"/>
                <a:gd name="connsiteX0" fmla="*/ 2179076 w 5223078"/>
                <a:gd name="connsiteY0" fmla="*/ 0 h 6858001"/>
                <a:gd name="connsiteX1" fmla="*/ 5223078 w 5223078"/>
                <a:gd name="connsiteY1" fmla="*/ 0 h 6858001"/>
                <a:gd name="connsiteX2" fmla="*/ 5223078 w 5223078"/>
                <a:gd name="connsiteY2" fmla="*/ 6858001 h 6858001"/>
                <a:gd name="connsiteX3" fmla="*/ 0 w 5223078"/>
                <a:gd name="connsiteY3" fmla="*/ 6858001 h 6858001"/>
                <a:gd name="connsiteX4" fmla="*/ 2179076 w 5223078"/>
                <a:gd name="connsiteY4" fmla="*/ 0 h 6858001"/>
                <a:gd name="connsiteX0" fmla="*/ 2182037 w 5226039"/>
                <a:gd name="connsiteY0" fmla="*/ 0 h 6858001"/>
                <a:gd name="connsiteX1" fmla="*/ 5226039 w 5226039"/>
                <a:gd name="connsiteY1" fmla="*/ 0 h 6858001"/>
                <a:gd name="connsiteX2" fmla="*/ 5226039 w 5226039"/>
                <a:gd name="connsiteY2" fmla="*/ 6858001 h 6858001"/>
                <a:gd name="connsiteX3" fmla="*/ 0 w 5226039"/>
                <a:gd name="connsiteY3" fmla="*/ 6858001 h 6858001"/>
                <a:gd name="connsiteX4" fmla="*/ 2182037 w 5226039"/>
                <a:gd name="connsiteY4" fmla="*/ 0 h 6858001"/>
                <a:gd name="connsiteX0" fmla="*/ 730089 w 5226039"/>
                <a:gd name="connsiteY0" fmla="*/ 0 h 6867526"/>
                <a:gd name="connsiteX1" fmla="*/ 5226039 w 5226039"/>
                <a:gd name="connsiteY1" fmla="*/ 9525 h 6867526"/>
                <a:gd name="connsiteX2" fmla="*/ 5226039 w 5226039"/>
                <a:gd name="connsiteY2" fmla="*/ 6867526 h 6867526"/>
                <a:gd name="connsiteX3" fmla="*/ 0 w 5226039"/>
                <a:gd name="connsiteY3" fmla="*/ 6867526 h 6867526"/>
                <a:gd name="connsiteX4" fmla="*/ 730089 w 5226039"/>
                <a:gd name="connsiteY4" fmla="*/ 0 h 6867526"/>
                <a:gd name="connsiteX0" fmla="*/ 0 w 4495950"/>
                <a:gd name="connsiteY0" fmla="*/ 0 h 6877051"/>
                <a:gd name="connsiteX1" fmla="*/ 4495950 w 4495950"/>
                <a:gd name="connsiteY1" fmla="*/ 9525 h 6877051"/>
                <a:gd name="connsiteX2" fmla="*/ 4495950 w 4495950"/>
                <a:gd name="connsiteY2" fmla="*/ 6867526 h 6877051"/>
                <a:gd name="connsiteX3" fmla="*/ 44828 w 4495950"/>
                <a:gd name="connsiteY3" fmla="*/ 6877051 h 6877051"/>
                <a:gd name="connsiteX4" fmla="*/ 0 w 4495950"/>
                <a:gd name="connsiteY4" fmla="*/ 0 h 6877051"/>
                <a:gd name="connsiteX0" fmla="*/ 0 w 4455165"/>
                <a:gd name="connsiteY0" fmla="*/ 0 h 6877051"/>
                <a:gd name="connsiteX1" fmla="*/ 4455165 w 4455165"/>
                <a:gd name="connsiteY1" fmla="*/ 9525 h 6877051"/>
                <a:gd name="connsiteX2" fmla="*/ 4455165 w 4455165"/>
                <a:gd name="connsiteY2" fmla="*/ 6867526 h 6877051"/>
                <a:gd name="connsiteX3" fmla="*/ 4043 w 4455165"/>
                <a:gd name="connsiteY3" fmla="*/ 6877051 h 6877051"/>
                <a:gd name="connsiteX4" fmla="*/ 0 w 4455165"/>
                <a:gd name="connsiteY4" fmla="*/ 0 h 6877051"/>
                <a:gd name="connsiteX0" fmla="*/ 0 w 4455165"/>
                <a:gd name="connsiteY0" fmla="*/ 0 h 6867526"/>
                <a:gd name="connsiteX1" fmla="*/ 4455165 w 4455165"/>
                <a:gd name="connsiteY1" fmla="*/ 9525 h 6867526"/>
                <a:gd name="connsiteX2" fmla="*/ 4455165 w 4455165"/>
                <a:gd name="connsiteY2" fmla="*/ 6867526 h 6867526"/>
                <a:gd name="connsiteX3" fmla="*/ 289539 w 4455165"/>
                <a:gd name="connsiteY3" fmla="*/ 6781801 h 6867526"/>
                <a:gd name="connsiteX4" fmla="*/ 0 w 4455165"/>
                <a:gd name="connsiteY4" fmla="*/ 0 h 686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5165" h="6867526">
                  <a:moveTo>
                    <a:pt x="0" y="0"/>
                  </a:moveTo>
                  <a:lnTo>
                    <a:pt x="4455165" y="9525"/>
                  </a:lnTo>
                  <a:lnTo>
                    <a:pt x="4455165" y="6867526"/>
                  </a:lnTo>
                  <a:lnTo>
                    <a:pt x="289539" y="6781801"/>
                  </a:lnTo>
                  <a:cubicBezTo>
                    <a:pt x="288191" y="4489451"/>
                    <a:pt x="1348" y="229235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7" name="Triângulo Retângulo 16">
              <a:extLst>
                <a:ext uri="{FF2B5EF4-FFF2-40B4-BE49-F238E27FC236}">
                  <a16:creationId xmlns:a16="http://schemas.microsoft.com/office/drawing/2014/main" id="{3E03C2FB-F86C-DE25-8514-150D60C34ED6}"/>
                </a:ext>
              </a:extLst>
            </p:cNvPr>
            <p:cNvSpPr/>
            <p:nvPr userDrawn="1"/>
          </p:nvSpPr>
          <p:spPr>
            <a:xfrm rot="10800000" flipH="1" flipV="1">
              <a:off x="6968922" y="410208"/>
              <a:ext cx="2193972" cy="689483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966991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66518D78-FBA6-4B93-6AF5-0AFAA88442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r="11867"/>
          <a:stretch/>
        </p:blipFill>
        <p:spPr>
          <a:xfrm flipH="1">
            <a:off x="0" y="-34028"/>
            <a:ext cx="7931304" cy="6921502"/>
          </a:xfrm>
          <a:prstGeom prst="rect">
            <a:avLst/>
          </a:prstGeom>
        </p:spPr>
      </p:pic>
      <p:sp>
        <p:nvSpPr>
          <p:cNvPr id="13" name="Retângulo 2">
            <a:extLst>
              <a:ext uri="{FF2B5EF4-FFF2-40B4-BE49-F238E27FC236}">
                <a16:creationId xmlns:a16="http://schemas.microsoft.com/office/drawing/2014/main" id="{DE7DF0CD-0572-8C23-5B16-1A5653E86812}"/>
              </a:ext>
            </a:extLst>
          </p:cNvPr>
          <p:cNvSpPr/>
          <p:nvPr userDrawn="1"/>
        </p:nvSpPr>
        <p:spPr>
          <a:xfrm>
            <a:off x="-365799" y="-34029"/>
            <a:ext cx="8278702" cy="6921503"/>
          </a:xfrm>
          <a:custGeom>
            <a:avLst/>
            <a:gdLst>
              <a:gd name="connsiteX0" fmla="*/ 0 w 5223078"/>
              <a:gd name="connsiteY0" fmla="*/ 0 h 6858001"/>
              <a:gd name="connsiteX1" fmla="*/ 5223078 w 5223078"/>
              <a:gd name="connsiteY1" fmla="*/ 0 h 6858001"/>
              <a:gd name="connsiteX2" fmla="*/ 5223078 w 5223078"/>
              <a:gd name="connsiteY2" fmla="*/ 6858001 h 6858001"/>
              <a:gd name="connsiteX3" fmla="*/ 0 w 5223078"/>
              <a:gd name="connsiteY3" fmla="*/ 6858001 h 6858001"/>
              <a:gd name="connsiteX4" fmla="*/ 0 w 5223078"/>
              <a:gd name="connsiteY4" fmla="*/ 0 h 6858001"/>
              <a:gd name="connsiteX0" fmla="*/ 2438400 w 5223078"/>
              <a:gd name="connsiteY0" fmla="*/ 18473 h 6858001"/>
              <a:gd name="connsiteX1" fmla="*/ 5223078 w 5223078"/>
              <a:gd name="connsiteY1" fmla="*/ 0 h 6858001"/>
              <a:gd name="connsiteX2" fmla="*/ 5223078 w 5223078"/>
              <a:gd name="connsiteY2" fmla="*/ 6858001 h 6858001"/>
              <a:gd name="connsiteX3" fmla="*/ 0 w 5223078"/>
              <a:gd name="connsiteY3" fmla="*/ 6858001 h 6858001"/>
              <a:gd name="connsiteX4" fmla="*/ 2438400 w 5223078"/>
              <a:gd name="connsiteY4" fmla="*/ 18473 h 6858001"/>
              <a:gd name="connsiteX0" fmla="*/ 2198254 w 5223078"/>
              <a:gd name="connsiteY0" fmla="*/ 18473 h 6858001"/>
              <a:gd name="connsiteX1" fmla="*/ 5223078 w 5223078"/>
              <a:gd name="connsiteY1" fmla="*/ 0 h 6858001"/>
              <a:gd name="connsiteX2" fmla="*/ 5223078 w 5223078"/>
              <a:gd name="connsiteY2" fmla="*/ 6858001 h 6858001"/>
              <a:gd name="connsiteX3" fmla="*/ 0 w 5223078"/>
              <a:gd name="connsiteY3" fmla="*/ 6858001 h 6858001"/>
              <a:gd name="connsiteX4" fmla="*/ 2198254 w 5223078"/>
              <a:gd name="connsiteY4" fmla="*/ 18473 h 6858001"/>
              <a:gd name="connsiteX0" fmla="*/ 2198254 w 5223078"/>
              <a:gd name="connsiteY0" fmla="*/ 0 h 6858001"/>
              <a:gd name="connsiteX1" fmla="*/ 5223078 w 5223078"/>
              <a:gd name="connsiteY1" fmla="*/ 0 h 6858001"/>
              <a:gd name="connsiteX2" fmla="*/ 5223078 w 5223078"/>
              <a:gd name="connsiteY2" fmla="*/ 6858001 h 6858001"/>
              <a:gd name="connsiteX3" fmla="*/ 0 w 5223078"/>
              <a:gd name="connsiteY3" fmla="*/ 6858001 h 6858001"/>
              <a:gd name="connsiteX4" fmla="*/ 2198254 w 5223078"/>
              <a:gd name="connsiteY4" fmla="*/ 0 h 6858001"/>
              <a:gd name="connsiteX0" fmla="*/ 2161309 w 5223078"/>
              <a:gd name="connsiteY0" fmla="*/ 0 h 6858001"/>
              <a:gd name="connsiteX1" fmla="*/ 5223078 w 5223078"/>
              <a:gd name="connsiteY1" fmla="*/ 0 h 6858001"/>
              <a:gd name="connsiteX2" fmla="*/ 5223078 w 5223078"/>
              <a:gd name="connsiteY2" fmla="*/ 6858001 h 6858001"/>
              <a:gd name="connsiteX3" fmla="*/ 0 w 5223078"/>
              <a:gd name="connsiteY3" fmla="*/ 6858001 h 6858001"/>
              <a:gd name="connsiteX4" fmla="*/ 2161309 w 5223078"/>
              <a:gd name="connsiteY4" fmla="*/ 0 h 6858001"/>
              <a:gd name="connsiteX0" fmla="*/ 2179076 w 5223078"/>
              <a:gd name="connsiteY0" fmla="*/ 0 h 6858001"/>
              <a:gd name="connsiteX1" fmla="*/ 5223078 w 5223078"/>
              <a:gd name="connsiteY1" fmla="*/ 0 h 6858001"/>
              <a:gd name="connsiteX2" fmla="*/ 5223078 w 5223078"/>
              <a:gd name="connsiteY2" fmla="*/ 6858001 h 6858001"/>
              <a:gd name="connsiteX3" fmla="*/ 0 w 5223078"/>
              <a:gd name="connsiteY3" fmla="*/ 6858001 h 6858001"/>
              <a:gd name="connsiteX4" fmla="*/ 2179076 w 5223078"/>
              <a:gd name="connsiteY4" fmla="*/ 0 h 6858001"/>
              <a:gd name="connsiteX0" fmla="*/ 2182037 w 5226039"/>
              <a:gd name="connsiteY0" fmla="*/ 0 h 6858001"/>
              <a:gd name="connsiteX1" fmla="*/ 5226039 w 5226039"/>
              <a:gd name="connsiteY1" fmla="*/ 0 h 6858001"/>
              <a:gd name="connsiteX2" fmla="*/ 5226039 w 5226039"/>
              <a:gd name="connsiteY2" fmla="*/ 6858001 h 6858001"/>
              <a:gd name="connsiteX3" fmla="*/ 0 w 5226039"/>
              <a:gd name="connsiteY3" fmla="*/ 6858001 h 6858001"/>
              <a:gd name="connsiteX4" fmla="*/ 2182037 w 5226039"/>
              <a:gd name="connsiteY4" fmla="*/ 0 h 6858001"/>
              <a:gd name="connsiteX0" fmla="*/ 0 w 5417152"/>
              <a:gd name="connsiteY0" fmla="*/ 0 h 6877051"/>
              <a:gd name="connsiteX1" fmla="*/ 5417152 w 5417152"/>
              <a:gd name="connsiteY1" fmla="*/ 19050 h 6877051"/>
              <a:gd name="connsiteX2" fmla="*/ 5417152 w 5417152"/>
              <a:gd name="connsiteY2" fmla="*/ 6877051 h 6877051"/>
              <a:gd name="connsiteX3" fmla="*/ 191113 w 5417152"/>
              <a:gd name="connsiteY3" fmla="*/ 6877051 h 6877051"/>
              <a:gd name="connsiteX4" fmla="*/ 0 w 5417152"/>
              <a:gd name="connsiteY4" fmla="*/ 0 h 687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7152" h="6877051">
                <a:moveTo>
                  <a:pt x="0" y="0"/>
                </a:moveTo>
                <a:lnTo>
                  <a:pt x="5417152" y="19050"/>
                </a:lnTo>
                <a:lnTo>
                  <a:pt x="5417152" y="6877051"/>
                </a:lnTo>
                <a:lnTo>
                  <a:pt x="191113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riângulo Retângulo 16">
            <a:extLst>
              <a:ext uri="{FF2B5EF4-FFF2-40B4-BE49-F238E27FC236}">
                <a16:creationId xmlns:a16="http://schemas.microsoft.com/office/drawing/2014/main" id="{091EFC1C-052D-CE57-8A10-235E7D8A33B2}"/>
              </a:ext>
            </a:extLst>
          </p:cNvPr>
          <p:cNvSpPr/>
          <p:nvPr userDrawn="1"/>
        </p:nvSpPr>
        <p:spPr>
          <a:xfrm rot="10800000" flipV="1">
            <a:off x="6029821" y="-34027"/>
            <a:ext cx="1890190" cy="692150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633C309-B14C-7F3C-87A2-63CC1BC46D1B}"/>
              </a:ext>
            </a:extLst>
          </p:cNvPr>
          <p:cNvSpPr/>
          <p:nvPr userDrawn="1"/>
        </p:nvSpPr>
        <p:spPr>
          <a:xfrm>
            <a:off x="7912904" y="2275"/>
            <a:ext cx="428953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A4FDE48-2241-AB2E-B464-594C56BC5148}"/>
              </a:ext>
            </a:extLst>
          </p:cNvPr>
          <p:cNvSpPr txBox="1"/>
          <p:nvPr userDrawn="1"/>
        </p:nvSpPr>
        <p:spPr>
          <a:xfrm>
            <a:off x="7920011" y="2611311"/>
            <a:ext cx="3975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  <a:latin typeface="Franklin Gothic Book" panose="020B0503020102020204" pitchFamily="34" charset="0"/>
              </a:rPr>
              <a:t>Siga a EPE nas redes sociais e mídias digitais:</a:t>
            </a:r>
          </a:p>
        </p:txBody>
      </p:sp>
      <p:sp>
        <p:nvSpPr>
          <p:cNvPr id="3" name="Triângulo Retângulo 2">
            <a:extLst>
              <a:ext uri="{FF2B5EF4-FFF2-40B4-BE49-F238E27FC236}">
                <a16:creationId xmlns:a16="http://schemas.microsoft.com/office/drawing/2014/main" id="{78CD4279-3DD6-D448-7712-426F2EB722DD}"/>
              </a:ext>
            </a:extLst>
          </p:cNvPr>
          <p:cNvSpPr/>
          <p:nvPr userDrawn="1"/>
        </p:nvSpPr>
        <p:spPr>
          <a:xfrm flipV="1">
            <a:off x="0" y="-34029"/>
            <a:ext cx="1110222" cy="342900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058AC8A-74EF-1BAF-B39B-91E89F9393B7}"/>
              </a:ext>
            </a:extLst>
          </p:cNvPr>
          <p:cNvSpPr/>
          <p:nvPr userDrawn="1"/>
        </p:nvSpPr>
        <p:spPr>
          <a:xfrm>
            <a:off x="9536478" y="648838"/>
            <a:ext cx="1535464" cy="6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C0AA589-6603-99B5-1002-A16387D370D3}"/>
              </a:ext>
            </a:extLst>
          </p:cNvPr>
          <p:cNvSpPr txBox="1"/>
          <p:nvPr userDrawn="1"/>
        </p:nvSpPr>
        <p:spPr>
          <a:xfrm>
            <a:off x="9547742" y="575891"/>
            <a:ext cx="1480315" cy="74635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pt-BR" sz="4850" spc="-150">
                <a:solidFill>
                  <a:schemeClr val="bg1"/>
                </a:solidFill>
                <a:latin typeface="Franklin Gothic Demi Cond" panose="020B0706030402020204" pitchFamily="34" charset="0"/>
                <a:ea typeface="Segoe UI Black" panose="020B0A02040204020203" pitchFamily="34" charset="0"/>
                <a:cs typeface="Aharoni" panose="020F0502020204030204" pitchFamily="2" charset="-79"/>
              </a:rPr>
              <a:t>BIOS</a:t>
            </a:r>
            <a:endParaRPr lang="pt-BR" sz="4850" spc="-15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  <a:ea typeface="Segoe UI Black" panose="020B0A02040204020203" pitchFamily="34" charset="0"/>
              <a:cs typeface="Aharoni" panose="020F0502020204030204" pitchFamily="2" charset="-79"/>
            </a:endParaRPr>
          </a:p>
        </p:txBody>
      </p:sp>
      <p:pic>
        <p:nvPicPr>
          <p:cNvPr id="10" name="Imagem 9" descr="Logotipo&#10;&#10;O conteúdo gerado por IA pode estar incorreto.">
            <a:extLst>
              <a:ext uri="{FF2B5EF4-FFF2-40B4-BE49-F238E27FC236}">
                <a16:creationId xmlns:a16="http://schemas.microsoft.com/office/drawing/2014/main" id="{A72FDBB7-10EF-FB86-771D-5F1E3B24C9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139" t="5835" r="53055" b="56342"/>
          <a:stretch>
            <a:fillRect/>
          </a:stretch>
        </p:blipFill>
        <p:spPr>
          <a:xfrm>
            <a:off x="11113519" y="600709"/>
            <a:ext cx="677988" cy="696723"/>
          </a:xfrm>
          <a:prstGeom prst="rect">
            <a:avLst/>
          </a:prstGeom>
        </p:spPr>
      </p:pic>
      <p:pic>
        <p:nvPicPr>
          <p:cNvPr id="14" name="Picture 6">
            <a:hlinkClick r:id="rId4"/>
            <a:extLst>
              <a:ext uri="{FF2B5EF4-FFF2-40B4-BE49-F238E27FC236}">
                <a16:creationId xmlns:a16="http://schemas.microsoft.com/office/drawing/2014/main" id="{10A51BB5-AAC7-4CD3-C468-C800C96E21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1160" y="4390534"/>
            <a:ext cx="26545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>
            <a:hlinkClick r:id="rId4"/>
            <a:extLst>
              <a:ext uri="{FF2B5EF4-FFF2-40B4-BE49-F238E27FC236}">
                <a16:creationId xmlns:a16="http://schemas.microsoft.com/office/drawing/2014/main" id="{B4816BA8-B567-47BF-C853-E50DBB244B70}"/>
              </a:ext>
            </a:extLst>
          </p:cNvPr>
          <p:cNvSpPr/>
          <p:nvPr userDrawn="1"/>
        </p:nvSpPr>
        <p:spPr>
          <a:xfrm>
            <a:off x="8958732" y="4344646"/>
            <a:ext cx="12282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</a:rPr>
              <a:t>@EPE_Brasil</a:t>
            </a:r>
          </a:p>
        </p:txBody>
      </p:sp>
      <p:pic>
        <p:nvPicPr>
          <p:cNvPr id="16" name="Picture 2">
            <a:hlinkClick r:id="rId6"/>
            <a:extLst>
              <a:ext uri="{FF2B5EF4-FFF2-40B4-BE49-F238E27FC236}">
                <a16:creationId xmlns:a16="http://schemas.microsoft.com/office/drawing/2014/main" id="{CD0B9774-BD1F-2A20-4281-61506DC5EA8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79" r="21773"/>
          <a:stretch/>
        </p:blipFill>
        <p:spPr bwMode="auto">
          <a:xfrm>
            <a:off x="8671160" y="3102337"/>
            <a:ext cx="310205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17">
            <a:hlinkClick r:id="rId6"/>
            <a:extLst>
              <a:ext uri="{FF2B5EF4-FFF2-40B4-BE49-F238E27FC236}">
                <a16:creationId xmlns:a16="http://schemas.microsoft.com/office/drawing/2014/main" id="{A8F1E902-6BFB-F5EE-E2A2-D23242A7E247}"/>
              </a:ext>
            </a:extLst>
          </p:cNvPr>
          <p:cNvSpPr/>
          <p:nvPr userDrawn="1"/>
        </p:nvSpPr>
        <p:spPr>
          <a:xfrm>
            <a:off x="8981365" y="3092449"/>
            <a:ext cx="28376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</a:rPr>
              <a:t>Empresa de Pesquisa Energética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65DA4B28-3959-A211-6FCB-2F2731530426}"/>
              </a:ext>
            </a:extLst>
          </p:cNvPr>
          <p:cNvGrpSpPr/>
          <p:nvPr userDrawn="1"/>
        </p:nvGrpSpPr>
        <p:grpSpPr>
          <a:xfrm>
            <a:off x="8671160" y="3494833"/>
            <a:ext cx="3147841" cy="307777"/>
            <a:chOff x="8560467" y="2516568"/>
            <a:chExt cx="3147841" cy="307777"/>
          </a:xfrm>
        </p:grpSpPr>
        <p:pic>
          <p:nvPicPr>
            <p:cNvPr id="21" name="Picture 8">
              <a:hlinkClick r:id="rId8"/>
              <a:extLst>
                <a:ext uri="{FF2B5EF4-FFF2-40B4-BE49-F238E27FC236}">
                  <a16:creationId xmlns:a16="http://schemas.microsoft.com/office/drawing/2014/main" id="{3BA48F06-E919-A991-5257-3B4FBF84A9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0467" y="2547067"/>
              <a:ext cx="310717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tângulo 21">
              <a:hlinkClick r:id="rId8"/>
              <a:extLst>
                <a:ext uri="{FF2B5EF4-FFF2-40B4-BE49-F238E27FC236}">
                  <a16:creationId xmlns:a16="http://schemas.microsoft.com/office/drawing/2014/main" id="{0AC236DE-79AD-DE13-D852-A32783B13176}"/>
                </a:ext>
              </a:extLst>
            </p:cNvPr>
            <p:cNvSpPr/>
            <p:nvPr/>
          </p:nvSpPr>
          <p:spPr>
            <a:xfrm>
              <a:off x="8870672" y="2516568"/>
              <a:ext cx="283763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400" b="1" dirty="0">
                  <a:solidFill>
                    <a:schemeClr val="tx1">
                      <a:lumMod val="85000"/>
                      <a:lumOff val="15000"/>
                      <a:alpha val="99000"/>
                    </a:schemeClr>
                  </a:solidFill>
                  <a:latin typeface="Bahnschrift" panose="020B0502040204020203" pitchFamily="34" charset="0"/>
                </a:rPr>
                <a:t>Empresa de Pesquisa Energética</a:t>
              </a:r>
            </a:p>
          </p:txBody>
        </p:sp>
      </p:grpSp>
      <p:sp>
        <p:nvSpPr>
          <p:cNvPr id="23" name="Retângulo 22">
            <a:hlinkClick r:id="rId10"/>
            <a:extLst>
              <a:ext uri="{FF2B5EF4-FFF2-40B4-BE49-F238E27FC236}">
                <a16:creationId xmlns:a16="http://schemas.microsoft.com/office/drawing/2014/main" id="{2EB7B423-D0DA-1494-5827-86129DF236C0}"/>
              </a:ext>
            </a:extLst>
          </p:cNvPr>
          <p:cNvSpPr/>
          <p:nvPr userDrawn="1"/>
        </p:nvSpPr>
        <p:spPr>
          <a:xfrm>
            <a:off x="8970007" y="3942262"/>
            <a:ext cx="10294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</a:rPr>
              <a:t>EPE.Brasil</a:t>
            </a:r>
          </a:p>
        </p:txBody>
      </p:sp>
      <p:pic>
        <p:nvPicPr>
          <p:cNvPr id="24" name="Picture 4">
            <a:hlinkClick r:id="rId10"/>
            <a:extLst>
              <a:ext uri="{FF2B5EF4-FFF2-40B4-BE49-F238E27FC236}">
                <a16:creationId xmlns:a16="http://schemas.microsoft.com/office/drawing/2014/main" id="{E606171F-A20D-FD7E-1311-F1DC60278F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1160" y="3952150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tângulo 25">
            <a:extLst>
              <a:ext uri="{FF2B5EF4-FFF2-40B4-BE49-F238E27FC236}">
                <a16:creationId xmlns:a16="http://schemas.microsoft.com/office/drawing/2014/main" id="{2DB7542C-619C-072E-8264-7EBDE18C7162}"/>
              </a:ext>
            </a:extLst>
          </p:cNvPr>
          <p:cNvSpPr/>
          <p:nvPr userDrawn="1"/>
        </p:nvSpPr>
        <p:spPr>
          <a:xfrm>
            <a:off x="8671160" y="4812077"/>
            <a:ext cx="335912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300" b="1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EPE - Empresa de Pesquisa Energética </a:t>
            </a:r>
          </a:p>
          <a:p>
            <a:pPr>
              <a:defRPr/>
            </a:pPr>
            <a:r>
              <a:rPr lang="pt-BR" sz="1300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Praça Pio X, n. 54, 5</a:t>
            </a:r>
            <a:r>
              <a:rPr lang="pt-BR" sz="1300" baseline="30000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o</a:t>
            </a:r>
            <a:r>
              <a:rPr lang="pt-BR" sz="1300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 andar - Centro  </a:t>
            </a:r>
          </a:p>
          <a:p>
            <a:pPr>
              <a:defRPr/>
            </a:pPr>
            <a:r>
              <a:rPr lang="pt-BR" sz="1300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20091-040</a:t>
            </a:r>
          </a:p>
          <a:p>
            <a:pPr>
              <a:defRPr/>
            </a:pPr>
            <a:r>
              <a:rPr lang="pt-BR" sz="1300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Rio de Janeiro - Brasil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E0C7AF61-22C3-4FD8-7AEE-2DEFA69EBF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4512" y="4652423"/>
            <a:ext cx="1211859" cy="121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22DA9E37-5373-3376-CAAE-162B0574C532}"/>
              </a:ext>
            </a:extLst>
          </p:cNvPr>
          <p:cNvSpPr/>
          <p:nvPr userDrawn="1"/>
        </p:nvSpPr>
        <p:spPr>
          <a:xfrm>
            <a:off x="7708738" y="1659804"/>
            <a:ext cx="44817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FontTx/>
              <a:buNone/>
              <a:defRPr/>
            </a:pPr>
            <a:r>
              <a:rPr lang="pt-BR" sz="1200" b="1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Diretoria de Estudos do Petróleo, Gás e Biocombustíveis</a:t>
            </a:r>
            <a:endParaRPr lang="pt-BR" sz="1200" dirty="0">
              <a:solidFill>
                <a:schemeClr val="tx1">
                  <a:lumMod val="85000"/>
                  <a:lumOff val="15000"/>
                  <a:alpha val="99000"/>
                </a:schemeClr>
              </a:solidFill>
              <a:latin typeface="Bahnschrift" panose="020B0502040204020203" pitchFamily="34" charset="0"/>
              <a:cs typeface="Calibri" pitchFamily="34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8B723326-EA64-D451-FDA4-BDF58FE88BBA}"/>
              </a:ext>
            </a:extLst>
          </p:cNvPr>
          <p:cNvSpPr/>
          <p:nvPr userDrawn="1"/>
        </p:nvSpPr>
        <p:spPr>
          <a:xfrm>
            <a:off x="7708738" y="2015468"/>
            <a:ext cx="44817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200" b="1" dirty="0">
                <a:solidFill>
                  <a:schemeClr val="tx1">
                    <a:lumMod val="85000"/>
                    <a:lumOff val="15000"/>
                    <a:alpha val="99000"/>
                  </a:schemeClr>
                </a:solidFill>
                <a:latin typeface="Bahnschrift" panose="020B0502040204020203" pitchFamily="34" charset="0"/>
                <a:cs typeface="Calibri" pitchFamily="34" charset="0"/>
              </a:rPr>
              <a:t>Superintendência de Derivados de Petróleo e Biocombustíveis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90418EAB-028C-92AD-C2E2-9882A3D1456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30282" y="5963369"/>
            <a:ext cx="1567764" cy="646626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6642980D-F4B2-6B83-9611-223A0148598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365" y="5962930"/>
            <a:ext cx="3004185" cy="64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8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936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64" r:id="rId3"/>
    <p:sldLayoutId id="2147483658" r:id="rId4"/>
    <p:sldLayoutId id="2147483666" r:id="rId5"/>
    <p:sldLayoutId id="2147483667" r:id="rId6"/>
    <p:sldLayoutId id="2147483659" r:id="rId7"/>
    <p:sldLayoutId id="2147483670" r:id="rId8"/>
    <p:sldLayoutId id="2147483665" r:id="rId9"/>
    <p:sldLayoutId id="2147483660" r:id="rId10"/>
    <p:sldLayoutId id="2147483661" r:id="rId11"/>
    <p:sldLayoutId id="2147483668" r:id="rId12"/>
    <p:sldLayoutId id="2147483669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epe.gov.br/sites-pt/publicacoes-dados-abertos/publicacoes/PublicacoesArquivos/publicacao-987/NT-EPE-DPG-SDB-2026-05_An%C3%A1lise%20de%20Conjuntura_Ano%20base%202025.pdf" TargetMode="Externa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pe.gov.br/pt/publicacoes-dados-abertos/publicacoes/nt-combustiveis-renovaveis-para-uso-em-motores-do-ciclo-diesel" TargetMode="External"/><Relationship Id="rId3" Type="http://schemas.openxmlformats.org/officeDocument/2006/relationships/image" Target="../media/image25.jpeg"/><Relationship Id="rId7" Type="http://schemas.openxmlformats.org/officeDocument/2006/relationships/image" Target="../media/image27.png"/><Relationship Id="rId2" Type="http://schemas.openxmlformats.org/officeDocument/2006/relationships/hyperlink" Target="https://www.epe.gov.br/pt/publicacoes-dados-abertos/publicacoes/investimentos-e-custos-operacionais-e-de-manutencao-no-setor-de-biocombustiveis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epe.gov.br/pt/publicacoes-dados-abertos/publicacoes/agricultura-familiar-pnpb-e-agenda-2030-um-compromisso-com-o-futuro-sustentavel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hyperlink" Target="https://www.epe.gov.br/pt/publicacoes-dados-abertos/publicacoes/impacto-na-saude-humana-pelo-uso-de-biocombustiveis-na-regiao-metropolitana-de-sao-paulo" TargetMode="External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A98AA-AE1E-A5A7-1B5F-8F262FDE8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C02E6F2-9D05-57F3-BF44-0DC9BEA36FEC}"/>
              </a:ext>
            </a:extLst>
          </p:cNvPr>
          <p:cNvSpPr txBox="1">
            <a:spLocks/>
          </p:cNvSpPr>
          <p:nvPr/>
        </p:nvSpPr>
        <p:spPr>
          <a:xfrm>
            <a:off x="379106" y="4604089"/>
            <a:ext cx="5964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2">
                    <a:lumMod val="50000"/>
                    <a:alpha val="99000"/>
                  </a:schemeClr>
                </a:solidFill>
              </a:rPr>
              <a:t>Caderno Ilustrativo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933930B-1EF9-A391-5D99-A3960A49F762}"/>
              </a:ext>
            </a:extLst>
          </p:cNvPr>
          <p:cNvSpPr txBox="1">
            <a:spLocks/>
          </p:cNvSpPr>
          <p:nvPr/>
        </p:nvSpPr>
        <p:spPr>
          <a:xfrm>
            <a:off x="379106" y="3649213"/>
            <a:ext cx="6167997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pt-BR" sz="2400" b="1" dirty="0">
                <a:solidFill>
                  <a:schemeClr val="bg2">
                    <a:lumMod val="25000"/>
                  </a:schemeClr>
                </a:solidFill>
                <a:latin typeface="Franklin Gothic Medium" panose="020B0603020102020204" pitchFamily="34" charset="0"/>
                <a:cs typeface="Aharoni" panose="02010803020104030203" pitchFamily="2" charset="-79"/>
              </a:rPr>
              <a:t>PNPB - Programa Nacional de Produção e Uso do Biodiesel</a:t>
            </a:r>
          </a:p>
        </p:txBody>
      </p:sp>
    </p:spTree>
    <p:extLst>
      <p:ext uri="{BB962C8B-B14F-4D97-AF65-F5344CB8AC3E}">
        <p14:creationId xmlns:p14="http://schemas.microsoft.com/office/powerpoint/2010/main" val="324048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56677-F951-EABB-785F-6D50F389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8930" y="683576"/>
            <a:ext cx="4839342" cy="338555"/>
          </a:xfrm>
        </p:spPr>
        <p:txBody>
          <a:bodyPr/>
          <a:lstStyle/>
          <a:p>
            <a:r>
              <a:rPr lang="pt-BR" sz="1400" dirty="0"/>
              <a:t>PNPB - Programa Nacional de Produção e Uso do Biodiesel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BCC5C48-C9B9-2397-E0A3-55EC093E5FB4}"/>
              </a:ext>
            </a:extLst>
          </p:cNvPr>
          <p:cNvSpPr txBox="1"/>
          <p:nvPr/>
        </p:nvSpPr>
        <p:spPr>
          <a:xfrm>
            <a:off x="2636314" y="3943552"/>
            <a:ext cx="2305970" cy="1011760"/>
          </a:xfrm>
          <a:prstGeom prst="rect">
            <a:avLst/>
          </a:prstGeom>
          <a:noFill/>
        </p:spPr>
        <p:txBody>
          <a:bodyPr wrap="square" numCol="1">
            <a:noAutofit/>
          </a:bodyPr>
          <a:lstStyle/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Juliana Pereira Targueta</a:t>
            </a:r>
            <a:endParaRPr lang="pt-BR" sz="1100" b="1" dirty="0">
              <a:solidFill>
                <a:schemeClr val="bg1">
                  <a:lumMod val="95000"/>
                </a:schemeClr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Letícia Gonçalves Lorentz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Marina Damião </a:t>
            </a:r>
            <a:r>
              <a:rPr lang="pt-BR" sz="1100" b="1" dirty="0" err="1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Besteti</a:t>
            </a: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Ribeiro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Paula Isabel da Costa Barbosa 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Rachel Martins Henriques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Rafael Barros Araujo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Rafael Belém Lavrador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2525BC-0AF0-C0ED-176E-078452D1DACC}"/>
              </a:ext>
            </a:extLst>
          </p:cNvPr>
          <p:cNvSpPr txBox="1"/>
          <p:nvPr/>
        </p:nvSpPr>
        <p:spPr>
          <a:xfrm>
            <a:off x="427784" y="3943552"/>
            <a:ext cx="2305970" cy="1011760"/>
          </a:xfrm>
          <a:prstGeom prst="rect">
            <a:avLst/>
          </a:prstGeom>
          <a:noFill/>
        </p:spPr>
        <p:txBody>
          <a:bodyPr wrap="square" numCol="1">
            <a:noAutofit/>
          </a:bodyPr>
          <a:lstStyle/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Amyr Crissaff Silva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 Paula Oliveira Castro</a:t>
            </a:r>
          </a:p>
          <a:p>
            <a:pPr>
              <a:lnSpc>
                <a:spcPct val="110000"/>
              </a:lnSpc>
            </a:pPr>
            <a:r>
              <a:rPr lang="pt-BR" sz="1100" b="1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Angela</a:t>
            </a: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Oliveira da Costa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Bruna Souza Lopes Graça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Danielle Borher de Andrade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Euler João Geraldo da Silva</a:t>
            </a:r>
          </a:p>
          <a:p>
            <a:pPr>
              <a:lnSpc>
                <a:spcPct val="110000"/>
              </a:lnSpc>
            </a:pPr>
            <a:r>
              <a:rPr lang="pt-BR" sz="11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Guilherme Correa Naresse</a:t>
            </a:r>
          </a:p>
          <a:p>
            <a:pPr>
              <a:lnSpc>
                <a:spcPct val="110000"/>
              </a:lnSpc>
            </a:pPr>
            <a:endParaRPr lang="pt-BR" sz="1100" b="1" dirty="0">
              <a:solidFill>
                <a:schemeClr val="bg1">
                  <a:lumMod val="95000"/>
                </a:schemeClr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447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E4A65-E518-9002-77F0-BF3EB2B2C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ângulo 43">
            <a:extLst>
              <a:ext uri="{FF2B5EF4-FFF2-40B4-BE49-F238E27FC236}">
                <a16:creationId xmlns:a16="http://schemas.microsoft.com/office/drawing/2014/main" id="{D3E3DD99-055B-111B-2D63-87B011CD4224}"/>
              </a:ext>
            </a:extLst>
          </p:cNvPr>
          <p:cNvSpPr>
            <a:spLocks/>
          </p:cNvSpPr>
          <p:nvPr/>
        </p:nvSpPr>
        <p:spPr>
          <a:xfrm>
            <a:off x="535083" y="2009774"/>
            <a:ext cx="7054437" cy="310515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just">
              <a:spcAft>
                <a:spcPts val="60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EPE realiza estudos e pesquisas para subsidiar a formulação, implementação e avaliação da política e do planejamento energético brasileiro.</a:t>
            </a:r>
          </a:p>
          <a:p>
            <a:pPr algn="just">
              <a:spcAft>
                <a:spcPts val="60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Este caderno busca apresentar os principais aspectos da Política Nacional de Produção e Uso de Biodiesel (PNPB), os principais marcos de seu arcabouço regulatório, objetivos projetados e impacto gerado ao longo dos 21 anos de implementação.</a:t>
            </a:r>
          </a:p>
          <a:p>
            <a:pPr algn="just">
              <a:spcAft>
                <a:spcPts val="600"/>
              </a:spcAft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Além disso, ao final deste caderno há uma síntese dos principais produtos e contribuições da EPE no acompanhamento técnico e consolidação de informações sobre o programa e a cadeia de produção consumo do Biodiesel no Brasil.</a:t>
            </a:r>
          </a:p>
        </p:txBody>
      </p:sp>
    </p:spTree>
    <p:extLst>
      <p:ext uri="{BB962C8B-B14F-4D97-AF65-F5344CB8AC3E}">
        <p14:creationId xmlns:p14="http://schemas.microsoft.com/office/powerpoint/2010/main" val="649881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6D49C-D8A9-AF7A-20D1-E3311479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PNPB: 21 anos de política pública para o biodiesel no Brasil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373765-E10F-2CE2-DBFD-1A18A1E40ED7}"/>
              </a:ext>
            </a:extLst>
          </p:cNvPr>
          <p:cNvSpPr txBox="1"/>
          <p:nvPr/>
        </p:nvSpPr>
        <p:spPr>
          <a:xfrm>
            <a:off x="277482" y="1398627"/>
            <a:ext cx="54783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>
                <a:solidFill>
                  <a:srgbClr val="7F7F7F"/>
                </a:solidFill>
              </a:rPr>
              <a:t>O Programa Nacional de Produção e Uso do Biodiesel (PNPB) é o conjunto de políticas públicas que estrutura a produção, a comercialização e o uso do biodiesel no Brasil, integrando objetivos energéticos, sociais, econômicos e ambientais ao longo de duas décadas.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33BA90C-215E-8388-300C-C162CEBF7C64}"/>
              </a:ext>
            </a:extLst>
          </p:cNvPr>
          <p:cNvSpPr txBox="1"/>
          <p:nvPr/>
        </p:nvSpPr>
        <p:spPr>
          <a:xfrm>
            <a:off x="277482" y="1060073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</a:rPr>
              <a:t>O que é o PNPB?</a:t>
            </a:r>
            <a:endParaRPr lang="pt-BR" sz="1600" b="1" dirty="0">
              <a:solidFill>
                <a:srgbClr val="3A3A3A"/>
              </a:solidFill>
              <a:latin typeface="+mn-lt"/>
              <a:cs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154FFF-3AED-468E-7EBB-D4EC888AECAA}"/>
              </a:ext>
            </a:extLst>
          </p:cNvPr>
          <p:cNvSpPr txBox="1"/>
          <p:nvPr/>
        </p:nvSpPr>
        <p:spPr>
          <a:xfrm>
            <a:off x="277482" y="2598956"/>
            <a:ext cx="5478374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Marco legal: </a:t>
            </a:r>
            <a:r>
              <a:rPr lang="pt-BR" sz="1200" dirty="0"/>
              <a:t>Instituído pela Lei 11.097/2005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Abrangência:</a:t>
            </a:r>
            <a:r>
              <a:rPr lang="pt-BR" sz="1200" dirty="0"/>
              <a:t> Produção, consumo e regulação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b="1" dirty="0"/>
              <a:t>Baseado em 3 pilares: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Econômico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150D4AE-DD45-A4EF-496D-7829936C00FA}"/>
              </a:ext>
            </a:extLst>
          </p:cNvPr>
          <p:cNvSpPr txBox="1"/>
          <p:nvPr/>
        </p:nvSpPr>
        <p:spPr>
          <a:xfrm>
            <a:off x="277482" y="2260402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</a:rPr>
              <a:t>Marcos do Programa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04A52D-EC4D-A123-98ED-8AAC0706902D}"/>
              </a:ext>
            </a:extLst>
          </p:cNvPr>
          <p:cNvSpPr txBox="1"/>
          <p:nvPr/>
        </p:nvSpPr>
        <p:spPr>
          <a:xfrm>
            <a:off x="277482" y="4294027"/>
            <a:ext cx="5280952" cy="16158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Consumo:</a:t>
            </a:r>
            <a:r>
              <a:rPr lang="pt-BR" sz="1200" dirty="0"/>
              <a:t> Mistura com diesel fóssil –  Teor obrigatório a partir de 2008</a:t>
            </a:r>
            <a:endParaRPr lang="pt-BR" sz="1200" b="1" dirty="0"/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Comercialização:</a:t>
            </a:r>
            <a:r>
              <a:rPr lang="pt-BR" sz="1200" dirty="0"/>
              <a:t> Leilões organizados pela ANP até dezembro de 2021 e Negociação entre produtores e distribuidores a partir de então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Selo Biocombustível Social: </a:t>
            </a:r>
            <a:r>
              <a:rPr lang="pt-BR" sz="1200" dirty="0"/>
              <a:t>Produtores fomentam à agricultura familiar, por meio de: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Aquisição de matéria-prima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Capacitação técnica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CC135E-C5EE-7785-2408-66F32E2FA4F6}"/>
              </a:ext>
            </a:extLst>
          </p:cNvPr>
          <p:cNvSpPr txBox="1"/>
          <p:nvPr/>
        </p:nvSpPr>
        <p:spPr>
          <a:xfrm>
            <a:off x="277482" y="3941525"/>
            <a:ext cx="54783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3A3A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Principais medidas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AC016051-9575-AF1D-9C50-87BD50C0606B}"/>
              </a:ext>
            </a:extLst>
          </p:cNvPr>
          <p:cNvGrpSpPr/>
          <p:nvPr/>
        </p:nvGrpSpPr>
        <p:grpSpPr>
          <a:xfrm>
            <a:off x="6436146" y="1139367"/>
            <a:ext cx="4596967" cy="4579265"/>
            <a:chOff x="3412236" y="778755"/>
            <a:chExt cx="5367529" cy="5346860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8D069B22-3FFC-F9CC-CAC3-6678E10D4B4E}"/>
                </a:ext>
              </a:extLst>
            </p:cNvPr>
            <p:cNvSpPr/>
            <p:nvPr/>
          </p:nvSpPr>
          <p:spPr>
            <a:xfrm>
              <a:off x="4766617" y="2141006"/>
              <a:ext cx="2665201" cy="2660660"/>
            </a:xfrm>
            <a:prstGeom prst="ellipse">
              <a:avLst/>
            </a:prstGeom>
            <a:solidFill>
              <a:srgbClr val="5CAE6E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67345E9C-42DA-CA93-3841-DBE83EE4F813}"/>
                </a:ext>
              </a:extLst>
            </p:cNvPr>
            <p:cNvSpPr/>
            <p:nvPr/>
          </p:nvSpPr>
          <p:spPr>
            <a:xfrm>
              <a:off x="3412236" y="785546"/>
              <a:ext cx="2509428" cy="4072772"/>
            </a:xfrm>
            <a:custGeom>
              <a:avLst/>
              <a:gdLst>
                <a:gd name="connsiteX0" fmla="*/ 2509428 w 2509428"/>
                <a:gd name="connsiteY0" fmla="*/ 0 h 4072772"/>
                <a:gd name="connsiteX1" fmla="*/ 2509428 w 2509428"/>
                <a:gd name="connsiteY1" fmla="*/ 1650086 h 4072772"/>
                <a:gd name="connsiteX2" fmla="*/ 2474605 w 2509428"/>
                <a:gd name="connsiteY2" fmla="*/ 1655391 h 4072772"/>
                <a:gd name="connsiteX3" fmla="*/ 1645934 w 2509428"/>
                <a:gd name="connsiteY3" fmla="*/ 2670404 h 4072772"/>
                <a:gd name="connsiteX4" fmla="*/ 1727492 w 2509428"/>
                <a:gd name="connsiteY4" fmla="*/ 3073686 h 4072772"/>
                <a:gd name="connsiteX5" fmla="*/ 1744839 w 2509428"/>
                <a:gd name="connsiteY5" fmla="*/ 3109634 h 4072772"/>
                <a:gd name="connsiteX6" fmla="*/ 400171 w 2509428"/>
                <a:gd name="connsiteY6" fmla="*/ 4072772 h 4072772"/>
                <a:gd name="connsiteX7" fmla="*/ 323916 w 2509428"/>
                <a:gd name="connsiteY7" fmla="*/ 3947466 h 4072772"/>
                <a:gd name="connsiteX8" fmla="*/ 0 w 2509428"/>
                <a:gd name="connsiteY8" fmla="*/ 2670404 h 4072772"/>
                <a:gd name="connsiteX9" fmla="*/ 2409365 w 2509428"/>
                <a:gd name="connsiteY9" fmla="*/ 5044 h 4072772"/>
                <a:gd name="connsiteX10" fmla="*/ 2509428 w 2509428"/>
                <a:gd name="connsiteY10" fmla="*/ 0 h 407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9428" h="4072772">
                  <a:moveTo>
                    <a:pt x="2509428" y="0"/>
                  </a:moveTo>
                  <a:lnTo>
                    <a:pt x="2509428" y="1650086"/>
                  </a:lnTo>
                  <a:lnTo>
                    <a:pt x="2474605" y="1655391"/>
                  </a:lnTo>
                  <a:cubicBezTo>
                    <a:pt x="2001683" y="1752000"/>
                    <a:pt x="1645934" y="2169728"/>
                    <a:pt x="1645934" y="2670404"/>
                  </a:cubicBezTo>
                  <a:cubicBezTo>
                    <a:pt x="1645934" y="2813454"/>
                    <a:pt x="1674975" y="2949733"/>
                    <a:pt x="1727492" y="3073686"/>
                  </a:cubicBezTo>
                  <a:lnTo>
                    <a:pt x="1744839" y="3109634"/>
                  </a:lnTo>
                  <a:lnTo>
                    <a:pt x="400171" y="4072772"/>
                  </a:lnTo>
                  <a:lnTo>
                    <a:pt x="323916" y="3947466"/>
                  </a:lnTo>
                  <a:cubicBezTo>
                    <a:pt x="117340" y="3567843"/>
                    <a:pt x="0" y="3132803"/>
                    <a:pt x="0" y="2670404"/>
                  </a:cubicBezTo>
                  <a:cubicBezTo>
                    <a:pt x="0" y="1283207"/>
                    <a:pt x="1056061" y="142246"/>
                    <a:pt x="2409365" y="5044"/>
                  </a:cubicBezTo>
                  <a:lnTo>
                    <a:pt x="2509428" y="0"/>
                  </a:lnTo>
                  <a:close/>
                </a:path>
              </a:pathLst>
            </a:custGeom>
            <a:solidFill>
              <a:srgbClr val="0C2340">
                <a:lumMod val="50000"/>
                <a:lumOff val="50000"/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405182CF-4293-9682-EA43-48F465AA8F65}"/>
                </a:ext>
              </a:extLst>
            </p:cNvPr>
            <p:cNvSpPr/>
            <p:nvPr/>
          </p:nvSpPr>
          <p:spPr>
            <a:xfrm>
              <a:off x="6318828" y="778755"/>
              <a:ext cx="2460937" cy="3716156"/>
            </a:xfrm>
            <a:custGeom>
              <a:avLst/>
              <a:gdLst>
                <a:gd name="connsiteX0" fmla="*/ 0 w 2460937"/>
                <a:gd name="connsiteY0" fmla="*/ 0 h 3716156"/>
                <a:gd name="connsiteX1" fmla="*/ 51573 w 2460937"/>
                <a:gd name="connsiteY1" fmla="*/ 2599 h 3716156"/>
                <a:gd name="connsiteX2" fmla="*/ 2460937 w 2460937"/>
                <a:gd name="connsiteY2" fmla="*/ 2667959 h 3716156"/>
                <a:gd name="connsiteX3" fmla="*/ 2250034 w 2460937"/>
                <a:gd name="connsiteY3" fmla="*/ 3710822 h 3716156"/>
                <a:gd name="connsiteX4" fmla="*/ 2247459 w 2460937"/>
                <a:gd name="connsiteY4" fmla="*/ 3716156 h 3716156"/>
                <a:gd name="connsiteX5" fmla="*/ 773433 w 2460937"/>
                <a:gd name="connsiteY5" fmla="*/ 2956296 h 3716156"/>
                <a:gd name="connsiteX6" fmla="*/ 793918 w 2460937"/>
                <a:gd name="connsiteY6" fmla="*/ 2876762 h 3716156"/>
                <a:gd name="connsiteX7" fmla="*/ 815003 w 2460937"/>
                <a:gd name="connsiteY7" fmla="*/ 2667959 h 3716156"/>
                <a:gd name="connsiteX8" fmla="*/ 85792 w 2460937"/>
                <a:gd name="connsiteY8" fmla="*/ 1678477 h 3716156"/>
                <a:gd name="connsiteX9" fmla="*/ 0 w 2460937"/>
                <a:gd name="connsiteY9" fmla="*/ 1656455 h 3716156"/>
                <a:gd name="connsiteX10" fmla="*/ 0 w 2460937"/>
                <a:gd name="connsiteY10" fmla="*/ 0 h 3716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60937" h="3716156">
                  <a:moveTo>
                    <a:pt x="0" y="0"/>
                  </a:moveTo>
                  <a:lnTo>
                    <a:pt x="51573" y="2599"/>
                  </a:lnTo>
                  <a:cubicBezTo>
                    <a:pt x="1404877" y="139801"/>
                    <a:pt x="2460937" y="1280762"/>
                    <a:pt x="2460937" y="2667959"/>
                  </a:cubicBezTo>
                  <a:cubicBezTo>
                    <a:pt x="2460937" y="3037878"/>
                    <a:pt x="2385839" y="3390288"/>
                    <a:pt x="2250034" y="3710822"/>
                  </a:cubicBezTo>
                  <a:lnTo>
                    <a:pt x="2247459" y="3716156"/>
                  </a:lnTo>
                  <a:lnTo>
                    <a:pt x="773433" y="2956296"/>
                  </a:lnTo>
                  <a:lnTo>
                    <a:pt x="793918" y="2876762"/>
                  </a:lnTo>
                  <a:cubicBezTo>
                    <a:pt x="807743" y="2809317"/>
                    <a:pt x="815003" y="2739484"/>
                    <a:pt x="815003" y="2667959"/>
                  </a:cubicBezTo>
                  <a:cubicBezTo>
                    <a:pt x="815003" y="2203046"/>
                    <a:pt x="508260" y="1809654"/>
                    <a:pt x="85792" y="1678477"/>
                  </a:cubicBezTo>
                  <a:lnTo>
                    <a:pt x="0" y="16564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AE6E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0D97534A-8901-5833-1942-1C465A74AB69}"/>
                </a:ext>
              </a:extLst>
            </p:cNvPr>
            <p:cNvSpPr/>
            <p:nvPr/>
          </p:nvSpPr>
          <p:spPr>
            <a:xfrm>
              <a:off x="4060397" y="4088641"/>
              <a:ext cx="4335858" cy="2036974"/>
            </a:xfrm>
            <a:custGeom>
              <a:avLst/>
              <a:gdLst>
                <a:gd name="connsiteX0" fmla="*/ 2864642 w 4335858"/>
                <a:gd name="connsiteY0" fmla="*/ 0 h 2036974"/>
                <a:gd name="connsiteX1" fmla="*/ 4335858 w 4335858"/>
                <a:gd name="connsiteY1" fmla="*/ 758413 h 2036974"/>
                <a:gd name="connsiteX2" fmla="*/ 4276627 w 4335858"/>
                <a:gd name="connsiteY2" fmla="*/ 855744 h 2036974"/>
                <a:gd name="connsiteX3" fmla="*/ 2051207 w 4335858"/>
                <a:gd name="connsiteY3" fmla="*/ 2036974 h 2036974"/>
                <a:gd name="connsiteX4" fmla="*/ 153500 w 4335858"/>
                <a:gd name="connsiteY4" fmla="*/ 1252257 h 2036974"/>
                <a:gd name="connsiteX5" fmla="*/ 0 w 4335858"/>
                <a:gd name="connsiteY5" fmla="*/ 1083653 h 2036974"/>
                <a:gd name="connsiteX6" fmla="*/ 1347958 w 4335858"/>
                <a:gd name="connsiteY6" fmla="*/ 118159 h 2036974"/>
                <a:gd name="connsiteX7" fmla="*/ 1391051 w 4335858"/>
                <a:gd name="connsiteY7" fmla="*/ 157258 h 2036974"/>
                <a:gd name="connsiteX8" fmla="*/ 2051207 w 4335858"/>
                <a:gd name="connsiteY8" fmla="*/ 393844 h 2036974"/>
                <a:gd name="connsiteX9" fmla="*/ 2852047 w 4335858"/>
                <a:gd name="connsiteY9" fmla="*/ 16814 h 2036974"/>
                <a:gd name="connsiteX10" fmla="*/ 2864642 w 4335858"/>
                <a:gd name="connsiteY10" fmla="*/ 0 h 203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5858" h="2036974">
                  <a:moveTo>
                    <a:pt x="2864642" y="0"/>
                  </a:moveTo>
                  <a:lnTo>
                    <a:pt x="4335858" y="758413"/>
                  </a:lnTo>
                  <a:lnTo>
                    <a:pt x="4276627" y="855744"/>
                  </a:lnTo>
                  <a:cubicBezTo>
                    <a:pt x="3794335" y="1568414"/>
                    <a:pt x="2977584" y="2036974"/>
                    <a:pt x="2051207" y="2036974"/>
                  </a:cubicBezTo>
                  <a:cubicBezTo>
                    <a:pt x="1310106" y="2036974"/>
                    <a:pt x="639165" y="1737096"/>
                    <a:pt x="153500" y="1252257"/>
                  </a:cubicBezTo>
                  <a:lnTo>
                    <a:pt x="0" y="1083653"/>
                  </a:lnTo>
                  <a:lnTo>
                    <a:pt x="1347958" y="118159"/>
                  </a:lnTo>
                  <a:lnTo>
                    <a:pt x="1391051" y="157258"/>
                  </a:lnTo>
                  <a:cubicBezTo>
                    <a:pt x="1570449" y="305058"/>
                    <a:pt x="1800442" y="393844"/>
                    <a:pt x="2051207" y="393844"/>
                  </a:cubicBezTo>
                  <a:cubicBezTo>
                    <a:pt x="2373620" y="393844"/>
                    <a:pt x="2661694" y="247076"/>
                    <a:pt x="2852047" y="16814"/>
                  </a:cubicBezTo>
                  <a:lnTo>
                    <a:pt x="2864642" y="0"/>
                  </a:lnTo>
                  <a:close/>
                </a:path>
              </a:pathLst>
            </a:custGeom>
            <a:solidFill>
              <a:srgbClr val="3162A8">
                <a:lumMod val="75000"/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ACA4201E-83E4-3735-A610-B4FAA644C032}"/>
                </a:ext>
              </a:extLst>
            </p:cNvPr>
            <p:cNvSpPr txBox="1"/>
            <p:nvPr/>
          </p:nvSpPr>
          <p:spPr>
            <a:xfrm rot="3420402">
              <a:off x="6400183" y="1981047"/>
              <a:ext cx="2561524" cy="1114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rPr>
                <a:t>Produzir o biodiesel a partir de diferentes matérias-primas, fortalecendo as potencialidades regionais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E41EF22-5801-9425-6883-D96EB77179A0}"/>
                </a:ext>
              </a:extLst>
            </p:cNvPr>
            <p:cNvSpPr txBox="1"/>
            <p:nvPr/>
          </p:nvSpPr>
          <p:spPr>
            <a:xfrm>
              <a:off x="4959889" y="4993084"/>
              <a:ext cx="24609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just">
                <a:defRPr sz="1400">
                  <a:solidFill>
                    <a:schemeClr val="bg1"/>
                  </a:solid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rPr>
                <a:t>Garantir preços mínimos, qualidade e suprimento.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EF8632A-2EE9-7C7A-AA9B-C531E551C2CD}"/>
                </a:ext>
              </a:extLst>
            </p:cNvPr>
            <p:cNvSpPr txBox="1"/>
            <p:nvPr/>
          </p:nvSpPr>
          <p:spPr>
            <a:xfrm rot="17789554">
              <a:off x="3221075" y="2077901"/>
              <a:ext cx="2413114" cy="1101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rPr>
                <a:t>Implantar um programa sustentável, promovendo a inclusão produtiva da agricultura familiar</a:t>
              </a:r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434D2318-3EBE-18AD-7A03-D0AB433ABD3D}"/>
                </a:ext>
              </a:extLst>
            </p:cNvPr>
            <p:cNvSpPr/>
            <p:nvPr/>
          </p:nvSpPr>
          <p:spPr>
            <a:xfrm>
              <a:off x="5291412" y="2657127"/>
              <a:ext cx="1609176" cy="1606434"/>
            </a:xfrm>
            <a:custGeom>
              <a:avLst/>
              <a:gdLst>
                <a:gd name="connsiteX0" fmla="*/ 804588 w 1609176"/>
                <a:gd name="connsiteY0" fmla="*/ 0 h 1606434"/>
                <a:gd name="connsiteX1" fmla="*/ 1609176 w 1609176"/>
                <a:gd name="connsiteY1" fmla="*/ 803217 h 1606434"/>
                <a:gd name="connsiteX2" fmla="*/ 804588 w 1609176"/>
                <a:gd name="connsiteY2" fmla="*/ 1606434 h 1606434"/>
                <a:gd name="connsiteX3" fmla="*/ 0 w 1609176"/>
                <a:gd name="connsiteY3" fmla="*/ 803217 h 1606434"/>
                <a:gd name="connsiteX4" fmla="*/ 804588 w 1609176"/>
                <a:gd name="connsiteY4" fmla="*/ 0 h 160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9176" h="1606434">
                  <a:moveTo>
                    <a:pt x="804588" y="0"/>
                  </a:moveTo>
                  <a:cubicBezTo>
                    <a:pt x="1248950" y="0"/>
                    <a:pt x="1609176" y="359613"/>
                    <a:pt x="1609176" y="803217"/>
                  </a:cubicBezTo>
                  <a:cubicBezTo>
                    <a:pt x="1609176" y="1246821"/>
                    <a:pt x="1248950" y="1606434"/>
                    <a:pt x="804588" y="1606434"/>
                  </a:cubicBezTo>
                  <a:cubicBezTo>
                    <a:pt x="360226" y="1606434"/>
                    <a:pt x="0" y="1246821"/>
                    <a:pt x="0" y="803217"/>
                  </a:cubicBezTo>
                  <a:cubicBezTo>
                    <a:pt x="0" y="359613"/>
                    <a:pt x="360226" y="0"/>
                    <a:pt x="804588" y="0"/>
                  </a:cubicBezTo>
                  <a:close/>
                </a:path>
              </a:pathLst>
            </a:custGeom>
            <a:noFill/>
            <a:ln w="4826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234E66A8-24A8-4DB2-9377-565C022A2185}"/>
                </a:ext>
              </a:extLst>
            </p:cNvPr>
            <p:cNvSpPr txBox="1"/>
            <p:nvPr/>
          </p:nvSpPr>
          <p:spPr>
            <a:xfrm>
              <a:off x="5523239" y="3208218"/>
              <a:ext cx="1145519" cy="532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rPr>
                <a:t>PNPB</a:t>
              </a:r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E701F5E-10EA-F4A5-39AE-8011A70C7846}"/>
              </a:ext>
            </a:extLst>
          </p:cNvPr>
          <p:cNvSpPr txBox="1"/>
          <p:nvPr/>
        </p:nvSpPr>
        <p:spPr>
          <a:xfrm>
            <a:off x="5886377" y="5810755"/>
            <a:ext cx="5574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Instituído pela </a:t>
            </a:r>
            <a:r>
              <a:rPr lang="pt-BR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 11.097/2005</a:t>
            </a:r>
            <a:r>
              <a:rPr lang="pt-BR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 PNPB se baseou em três pilares: </a:t>
            </a:r>
            <a:r>
              <a:rPr lang="pt-BR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1400" b="1" dirty="0">
                <a:solidFill>
                  <a:srgbClr val="6DA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pt-BR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pt-BR" sz="1400" b="1" dirty="0">
                <a:solidFill>
                  <a:srgbClr val="7DBE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r>
              <a:rPr lang="pt-BR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o </a:t>
            </a:r>
            <a:r>
              <a:rPr lang="pt-BR" sz="1400" b="1" dirty="0">
                <a:solidFill>
                  <a:srgbClr val="516E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econômico</a:t>
            </a:r>
            <a:r>
              <a:rPr lang="pt-BR" sz="1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86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2E43F74C-D4E3-CD63-AFCB-40666568CA6D}"/>
              </a:ext>
            </a:extLst>
          </p:cNvPr>
          <p:cNvSpPr/>
          <p:nvPr/>
        </p:nvSpPr>
        <p:spPr>
          <a:xfrm>
            <a:off x="8110339" y="4855895"/>
            <a:ext cx="1211288" cy="6620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Grupo Gestor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AB3D8A-AEEA-8B8C-E69A-FA5ECAA5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Origem e Governança Institucional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0944524-CB31-0AA4-3875-84EC95C20658}"/>
              </a:ext>
            </a:extLst>
          </p:cNvPr>
          <p:cNvSpPr txBox="1"/>
          <p:nvPr/>
        </p:nvSpPr>
        <p:spPr>
          <a:xfrm>
            <a:off x="277482" y="1398627"/>
            <a:ext cx="547837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>
                <a:latin typeface="Arial"/>
                <a:cs typeface="Arial"/>
              </a:rPr>
              <a:t>O PNPB teve origem no Grupo de Trabalho Interministerial do Biodiesel, criado em 2003, com uma governança robusta baseada na coordenação da Casa Civil, na atuação estratégica da </a:t>
            </a:r>
            <a:r>
              <a:rPr lang="pt-BR" sz="1200" b="1" dirty="0">
                <a:latin typeface="Arial"/>
                <a:cs typeface="Arial"/>
              </a:rPr>
              <a:t>Comissão Executiva Interministerial do Biodiesel (CEIB)</a:t>
            </a:r>
            <a:r>
              <a:rPr lang="pt-BR" sz="1200" dirty="0">
                <a:latin typeface="Arial"/>
                <a:cs typeface="Arial"/>
              </a:rPr>
              <a:t> e na execução operacional do </a:t>
            </a:r>
            <a:r>
              <a:rPr lang="pt-BR" sz="1200" b="1" dirty="0">
                <a:latin typeface="Arial"/>
                <a:cs typeface="Arial"/>
              </a:rPr>
              <a:t>Grupo Gestor</a:t>
            </a:r>
            <a:r>
              <a:rPr lang="pt-BR" sz="1200" dirty="0">
                <a:latin typeface="Arial"/>
                <a:cs typeface="Arial"/>
              </a:rPr>
              <a:t>, coordenado pelo Ministério de Minas e Energia.</a:t>
            </a:r>
            <a:endParaRPr lang="pt-BR" sz="12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3F6E3B-EC90-314E-83EF-2786C1AEB8F1}"/>
              </a:ext>
            </a:extLst>
          </p:cNvPr>
          <p:cNvSpPr txBox="1"/>
          <p:nvPr/>
        </p:nvSpPr>
        <p:spPr>
          <a:xfrm>
            <a:off x="277482" y="1060073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Grupo de Trabalho </a:t>
            </a:r>
            <a:r>
              <a:rPr lang="pt-BR" sz="1600" b="1" dirty="0">
                <a:solidFill>
                  <a:srgbClr val="3A3A3A"/>
                </a:solidFill>
              </a:rPr>
              <a:t>Interministerial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DDF414C-5BB9-5361-2D5A-BDF6606B7064}"/>
              </a:ext>
            </a:extLst>
          </p:cNvPr>
          <p:cNvSpPr txBox="1"/>
          <p:nvPr/>
        </p:nvSpPr>
        <p:spPr>
          <a:xfrm>
            <a:off x="277482" y="2483489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</a:rPr>
              <a:t>Estrutura Institucional</a:t>
            </a:r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90AF4A-DC76-8969-6D0C-1BBCE969CE1C}"/>
              </a:ext>
            </a:extLst>
          </p:cNvPr>
          <p:cNvSpPr txBox="1"/>
          <p:nvPr/>
        </p:nvSpPr>
        <p:spPr>
          <a:xfrm>
            <a:off x="277482" y="3107671"/>
            <a:ext cx="51906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400" b="1" dirty="0">
                <a:solidFill>
                  <a:srgbClr val="3A3A3A"/>
                </a:solidFill>
              </a:rPr>
              <a:t>CEIB</a:t>
            </a:r>
            <a:endParaRPr lang="pt-BR" sz="1400" b="1" dirty="0">
              <a:solidFill>
                <a:srgbClr val="3A3A3A"/>
              </a:solidFill>
              <a:latin typeface="+mn-lt"/>
              <a:cs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49E32BF-EC7E-A07E-9E3A-CFFFA2BF6540}"/>
              </a:ext>
            </a:extLst>
          </p:cNvPr>
          <p:cNvSpPr txBox="1"/>
          <p:nvPr/>
        </p:nvSpPr>
        <p:spPr>
          <a:xfrm>
            <a:off x="277482" y="4317565"/>
            <a:ext cx="52906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400" b="1" dirty="0">
                <a:solidFill>
                  <a:srgbClr val="3A3A3A"/>
                </a:solidFill>
              </a:rPr>
              <a:t>Grupo Gestor</a:t>
            </a:r>
            <a:endParaRPr lang="pt-BR" sz="1400" b="1" dirty="0">
              <a:solidFill>
                <a:srgbClr val="3A3A3A"/>
              </a:solidFill>
              <a:latin typeface="+mn-lt"/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768A9E1-99D9-0D16-27AA-02D67CBA9A70}"/>
              </a:ext>
            </a:extLst>
          </p:cNvPr>
          <p:cNvSpPr txBox="1"/>
          <p:nvPr/>
        </p:nvSpPr>
        <p:spPr>
          <a:xfrm>
            <a:off x="277482" y="2822043"/>
            <a:ext cx="547837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GT instituído pelo Decreto Presidencial 2 de julho de 2003</a:t>
            </a:r>
            <a:endParaRPr lang="pt-BR" sz="1200" dirty="0">
              <a:solidFill>
                <a:srgbClr val="7F7F7F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7CFE404-FE4E-4373-1BAD-2C259634A838}"/>
              </a:ext>
            </a:extLst>
          </p:cNvPr>
          <p:cNvSpPr txBox="1"/>
          <p:nvPr/>
        </p:nvSpPr>
        <p:spPr>
          <a:xfrm>
            <a:off x="277482" y="3415448"/>
            <a:ext cx="5190630" cy="9079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7F7F7F"/>
                </a:solidFill>
              </a:rPr>
              <a:t>Responsável pela elaboração, implementação e monitoramento do programa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7F7F7F"/>
                </a:solidFill>
              </a:rPr>
              <a:t>Subordinava-se à Casa Civil da Presidência da República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7F7F7F"/>
                </a:solidFill>
              </a:rPr>
              <a:t>Composta de 13 Ministérios e Secretária de Comunicação do Governo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B4A595D-06D4-8FE1-7170-712508916E04}"/>
              </a:ext>
            </a:extLst>
          </p:cNvPr>
          <p:cNvSpPr txBox="1"/>
          <p:nvPr/>
        </p:nvSpPr>
        <p:spPr>
          <a:xfrm>
            <a:off x="277482" y="4625342"/>
            <a:ext cx="5290630" cy="13157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7F7F7F"/>
                </a:solidFill>
              </a:rPr>
              <a:t>Execução de ações de gestão operacional e administrativa, cumprimento de estratégias definidas pela CEIB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7F7F7F"/>
                </a:solidFill>
              </a:rPr>
              <a:t>Coordenação pelo Ministério de Minas e Energia (MME)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7F7F7F"/>
                </a:solidFill>
              </a:rPr>
              <a:t>Composto de 10 Ministérios e Casa Civil da Presidência da República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7F7F7F"/>
                </a:solidFill>
              </a:rPr>
              <a:t>Participação de outros órgãos públicos como Petrobras, Embrapa, BNDES e ANP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BCAFB811-5B93-1CDF-7A31-7BB9EFA20857}"/>
              </a:ext>
            </a:extLst>
          </p:cNvPr>
          <p:cNvSpPr/>
          <p:nvPr/>
        </p:nvSpPr>
        <p:spPr>
          <a:xfrm>
            <a:off x="8233102" y="1553469"/>
            <a:ext cx="965762" cy="9300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Casa Civil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E0F8C84-F66C-A327-FE8E-C36163CC757B}"/>
              </a:ext>
            </a:extLst>
          </p:cNvPr>
          <p:cNvSpPr/>
          <p:nvPr/>
        </p:nvSpPr>
        <p:spPr>
          <a:xfrm>
            <a:off x="8110339" y="2773493"/>
            <a:ext cx="1211288" cy="6620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CEIB</a:t>
            </a: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BE457DFC-472C-3740-689C-A9D5E7D005C0}"/>
              </a:ext>
            </a:extLst>
          </p:cNvPr>
          <p:cNvSpPr/>
          <p:nvPr/>
        </p:nvSpPr>
        <p:spPr>
          <a:xfrm>
            <a:off x="8233102" y="3711774"/>
            <a:ext cx="965762" cy="9300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MME</a:t>
            </a:r>
          </a:p>
        </p:txBody>
      </p:sp>
      <p:sp>
        <p:nvSpPr>
          <p:cNvPr id="52" name="Seta: Curva para a Esquerda 51">
            <a:extLst>
              <a:ext uri="{FF2B5EF4-FFF2-40B4-BE49-F238E27FC236}">
                <a16:creationId xmlns:a16="http://schemas.microsoft.com/office/drawing/2014/main" id="{7482BB28-2DFF-8E3C-EBEA-7A610D35E74F}"/>
              </a:ext>
            </a:extLst>
          </p:cNvPr>
          <p:cNvSpPr/>
          <p:nvPr/>
        </p:nvSpPr>
        <p:spPr>
          <a:xfrm>
            <a:off x="9436608" y="1837132"/>
            <a:ext cx="749808" cy="1453896"/>
          </a:xfrm>
          <a:prstGeom prst="curved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3" name="Seta: Curva para a Esquerda 52">
            <a:extLst>
              <a:ext uri="{FF2B5EF4-FFF2-40B4-BE49-F238E27FC236}">
                <a16:creationId xmlns:a16="http://schemas.microsoft.com/office/drawing/2014/main" id="{703B00B6-EDC8-4822-3EBF-6CC0D7892D40}"/>
              </a:ext>
            </a:extLst>
          </p:cNvPr>
          <p:cNvSpPr/>
          <p:nvPr/>
        </p:nvSpPr>
        <p:spPr>
          <a:xfrm>
            <a:off x="9436608" y="4069080"/>
            <a:ext cx="749808" cy="1325067"/>
          </a:xfrm>
          <a:prstGeom prst="curved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4" name="Seta: Curva para a Direita 53">
            <a:extLst>
              <a:ext uri="{FF2B5EF4-FFF2-40B4-BE49-F238E27FC236}">
                <a16:creationId xmlns:a16="http://schemas.microsoft.com/office/drawing/2014/main" id="{78C3CD3E-B314-1030-6495-0F66DD085177}"/>
              </a:ext>
            </a:extLst>
          </p:cNvPr>
          <p:cNvSpPr/>
          <p:nvPr/>
        </p:nvSpPr>
        <p:spPr>
          <a:xfrm>
            <a:off x="7191464" y="3099042"/>
            <a:ext cx="809536" cy="2295105"/>
          </a:xfrm>
          <a:prstGeom prst="curv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6E872E60-3483-55EB-3389-FFFD05812A8A}"/>
              </a:ext>
            </a:extLst>
          </p:cNvPr>
          <p:cNvSpPr txBox="1"/>
          <p:nvPr/>
        </p:nvSpPr>
        <p:spPr>
          <a:xfrm>
            <a:off x="10392059" y="2191101"/>
            <a:ext cx="1357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3A3A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Coordenação Política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F75439D-3422-FCF6-7CCB-8BE8D168183A}"/>
              </a:ext>
            </a:extLst>
          </p:cNvPr>
          <p:cNvSpPr txBox="1"/>
          <p:nvPr/>
        </p:nvSpPr>
        <p:spPr>
          <a:xfrm>
            <a:off x="10424160" y="4470003"/>
            <a:ext cx="1357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3A3A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Coordenação </a:t>
            </a:r>
          </a:p>
          <a:p>
            <a:pPr algn="ctr"/>
            <a:r>
              <a:rPr lang="pt-BR" sz="1400" b="1" dirty="0">
                <a:solidFill>
                  <a:srgbClr val="3A3A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Operacional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48E1EDD8-F4E0-8163-DA26-7BBD5679914D}"/>
              </a:ext>
            </a:extLst>
          </p:cNvPr>
          <p:cNvSpPr txBox="1"/>
          <p:nvPr/>
        </p:nvSpPr>
        <p:spPr>
          <a:xfrm>
            <a:off x="5750797" y="3920491"/>
            <a:ext cx="1357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3A3A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Diretrizes Estratégicas</a:t>
            </a:r>
          </a:p>
        </p:txBody>
      </p:sp>
    </p:spTree>
    <p:extLst>
      <p:ext uri="{BB962C8B-B14F-4D97-AF65-F5344CB8AC3E}">
        <p14:creationId xmlns:p14="http://schemas.microsoft.com/office/powerpoint/2010/main" val="4077507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196E0D93-5B37-DA25-1732-31B52534E12B}"/>
              </a:ext>
            </a:extLst>
          </p:cNvPr>
          <p:cNvCxnSpPr>
            <a:cxnSpLocks/>
          </p:cNvCxnSpPr>
          <p:nvPr/>
        </p:nvCxnSpPr>
        <p:spPr>
          <a:xfrm>
            <a:off x="9466884" y="5690308"/>
            <a:ext cx="429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0C3099C9-3C87-8106-842B-9BBCB846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Marco legal do biodiesel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DFE0326-3C48-27EA-12D6-D0341C68AC4D}"/>
              </a:ext>
            </a:extLst>
          </p:cNvPr>
          <p:cNvSpPr txBox="1"/>
          <p:nvPr/>
        </p:nvSpPr>
        <p:spPr>
          <a:xfrm>
            <a:off x="277482" y="2838696"/>
            <a:ext cx="547837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Como fruto do GT Biodiesel formulou-se a Lei nº 11.097/2005 consolidando o biodiesel como combustível renovável estratégico da Política Energética Nacional, estabelecendo sua definição legal, os usos permitidos e atribuindo à ANP a responsabilidade pela regulação, fiscalização e organização do mercado.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D7CB94-EDC1-A3C3-B84D-1554B6E4FBE6}"/>
              </a:ext>
            </a:extLst>
          </p:cNvPr>
          <p:cNvSpPr txBox="1"/>
          <p:nvPr/>
        </p:nvSpPr>
        <p:spPr>
          <a:xfrm>
            <a:off x="277482" y="2500142"/>
            <a:ext cx="581851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Lei n° 11.097/2005 – Inclusão do biodiesel na Matriz Energética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AB87B2C-C795-898F-F485-6ABF9A882A3D}"/>
              </a:ext>
            </a:extLst>
          </p:cNvPr>
          <p:cNvSpPr txBox="1"/>
          <p:nvPr/>
        </p:nvSpPr>
        <p:spPr>
          <a:xfrm>
            <a:off x="277482" y="3838970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Medidas Centrais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EC8FF47-3912-29CF-AC7B-B7E606EBEF67}"/>
              </a:ext>
            </a:extLst>
          </p:cNvPr>
          <p:cNvSpPr txBox="1"/>
          <p:nvPr/>
        </p:nvSpPr>
        <p:spPr>
          <a:xfrm>
            <a:off x="277482" y="4177524"/>
            <a:ext cx="5478374" cy="11310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>
                <a:latin typeface="Arial"/>
                <a:cs typeface="Arial"/>
              </a:rPr>
              <a:t>Biodiesel: </a:t>
            </a:r>
            <a:r>
              <a:rPr lang="pt-BR" sz="1200" dirty="0">
                <a:latin typeface="Arial"/>
                <a:cs typeface="Arial"/>
              </a:rPr>
              <a:t>Definiu o biodiesel como</a:t>
            </a:r>
            <a:r>
              <a:rPr lang="pt-BR" sz="1200" b="1" dirty="0">
                <a:latin typeface="Arial"/>
                <a:cs typeface="Arial"/>
              </a:rPr>
              <a:t> </a:t>
            </a:r>
            <a:r>
              <a:rPr lang="pt-BR" sz="1200" dirty="0">
                <a:latin typeface="Arial"/>
                <a:cs typeface="Arial"/>
              </a:rPr>
              <a:t>combustível de biomassa renovável para motor Diesel 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>
                <a:latin typeface="Arial"/>
                <a:cs typeface="Arial"/>
              </a:rPr>
              <a:t>Inclusão do biodiesel na Política Energética Nacional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ANP:</a:t>
            </a:r>
            <a:r>
              <a:rPr lang="pt-BR" sz="1200" dirty="0"/>
              <a:t> Atribuída a responsabilidade de regulação e fiscalização do mercado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Usos:</a:t>
            </a:r>
            <a:r>
              <a:rPr lang="pt-BR" sz="1200" dirty="0"/>
              <a:t> mistura obrigatória, voluntária e experimental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A26CF5D-D1C1-9832-3C9D-6B8F2C8E7BA8}"/>
              </a:ext>
            </a:extLst>
          </p:cNvPr>
          <p:cNvSpPr txBox="1"/>
          <p:nvPr/>
        </p:nvSpPr>
        <p:spPr>
          <a:xfrm>
            <a:off x="277482" y="5575800"/>
            <a:ext cx="547837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No mesmo ano o Decreto 5.448/2005 autorizou a mistura de 2% do volume total ao óleo diesel fóssil. Inicialmente de forma voluntária porém com caráter obrigatório a partir de janeiro de 2008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EBA42D-2D9C-DB1A-7871-221BE0D3A9A3}"/>
              </a:ext>
            </a:extLst>
          </p:cNvPr>
          <p:cNvSpPr txBox="1"/>
          <p:nvPr/>
        </p:nvSpPr>
        <p:spPr>
          <a:xfrm>
            <a:off x="277482" y="5267726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Decreto n° 5.448/2005 – Mistura voluntária e obrigatória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F5EE566-A22D-2E00-EE52-321AC29FA590}"/>
              </a:ext>
            </a:extLst>
          </p:cNvPr>
          <p:cNvSpPr txBox="1"/>
          <p:nvPr/>
        </p:nvSpPr>
        <p:spPr>
          <a:xfrm>
            <a:off x="277482" y="1120400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Decreto n° 5.297/2004 – Selo Combustível Social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AA08668-3380-A31D-7BCE-8713FC0ED712}"/>
              </a:ext>
            </a:extLst>
          </p:cNvPr>
          <p:cNvSpPr txBox="1"/>
          <p:nvPr/>
        </p:nvSpPr>
        <p:spPr>
          <a:xfrm>
            <a:off x="277482" y="1458954"/>
            <a:ext cx="547837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Em 2004 foi publicado o decreto 5.297/2004 em que instituiu o “Selo Combustível Social” que possuía como objetivo a promoção de inclusão social de agricultores familiares que participassem da cadeia do Biodiesel devidamente registrados no PRONAF. Este serviu como base para o posterior Selo Biocombustível Social de 2020. </a:t>
            </a: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8537249F-36EE-A32D-4881-D4A4084F5618}"/>
              </a:ext>
            </a:extLst>
          </p:cNvPr>
          <p:cNvGrpSpPr/>
          <p:nvPr/>
        </p:nvGrpSpPr>
        <p:grpSpPr>
          <a:xfrm>
            <a:off x="6595173" y="1063778"/>
            <a:ext cx="2122011" cy="662410"/>
            <a:chOff x="6329022" y="1079786"/>
            <a:chExt cx="2958256" cy="662410"/>
          </a:xfrm>
        </p:grpSpPr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70188AF2-4E43-D503-DD6A-229F8DA4491D}"/>
                </a:ext>
              </a:extLst>
            </p:cNvPr>
            <p:cNvSpPr txBox="1"/>
            <p:nvPr/>
          </p:nvSpPr>
          <p:spPr>
            <a:xfrm>
              <a:off x="6436146" y="1079786"/>
              <a:ext cx="27440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Instituído GT Interministerial Biodiesel 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9E10C11D-1004-BCF8-8187-B8230F9AA0B7}"/>
                </a:ext>
              </a:extLst>
            </p:cNvPr>
            <p:cNvSpPr txBox="1"/>
            <p:nvPr/>
          </p:nvSpPr>
          <p:spPr>
            <a:xfrm>
              <a:off x="6329022" y="1480586"/>
              <a:ext cx="29582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Decreto Presidencial de 02 de julho de 2003 </a:t>
              </a:r>
            </a:p>
          </p:txBody>
        </p:sp>
      </p:grp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6038E981-DAAC-39D6-FC49-BF15776CD1DC}"/>
              </a:ext>
            </a:extLst>
          </p:cNvPr>
          <p:cNvCxnSpPr/>
          <p:nvPr/>
        </p:nvCxnSpPr>
        <p:spPr>
          <a:xfrm>
            <a:off x="8717184" y="1289678"/>
            <a:ext cx="4373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5C3284E-2CEA-43C2-89FA-BB510A270C55}"/>
              </a:ext>
            </a:extLst>
          </p:cNvPr>
          <p:cNvGrpSpPr/>
          <p:nvPr/>
        </p:nvGrpSpPr>
        <p:grpSpPr>
          <a:xfrm>
            <a:off x="9911528" y="1888532"/>
            <a:ext cx="2122011" cy="662410"/>
            <a:chOff x="6329022" y="1079786"/>
            <a:chExt cx="2958256" cy="662410"/>
          </a:xfrm>
        </p:grpSpPr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D993AB33-19ED-E834-67AD-1AEC42421DD1}"/>
                </a:ext>
              </a:extLst>
            </p:cNvPr>
            <p:cNvSpPr txBox="1"/>
            <p:nvPr/>
          </p:nvSpPr>
          <p:spPr>
            <a:xfrm>
              <a:off x="6436146" y="1079786"/>
              <a:ext cx="274400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Instituído Selo Combustível Social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AFF63760-41A7-1383-F637-F96A903CE80A}"/>
                </a:ext>
              </a:extLst>
            </p:cNvPr>
            <p:cNvSpPr txBox="1"/>
            <p:nvPr/>
          </p:nvSpPr>
          <p:spPr>
            <a:xfrm>
              <a:off x="6329022" y="1480586"/>
              <a:ext cx="29582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Decreto nº 5.297/2004</a:t>
              </a:r>
            </a:p>
          </p:txBody>
        </p:sp>
      </p:grp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0796CD16-B021-5BED-50D0-D0AEDB164370}"/>
              </a:ext>
            </a:extLst>
          </p:cNvPr>
          <p:cNvCxnSpPr/>
          <p:nvPr/>
        </p:nvCxnSpPr>
        <p:spPr>
          <a:xfrm>
            <a:off x="9481930" y="2206487"/>
            <a:ext cx="68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7D6D8CFC-AB9B-64BF-4A5A-617A116D2B39}"/>
              </a:ext>
            </a:extLst>
          </p:cNvPr>
          <p:cNvGrpSpPr/>
          <p:nvPr/>
        </p:nvGrpSpPr>
        <p:grpSpPr>
          <a:xfrm>
            <a:off x="9869209" y="5204727"/>
            <a:ext cx="2275013" cy="646554"/>
            <a:chOff x="6008599" y="1049699"/>
            <a:chExt cx="3171554" cy="646554"/>
          </a:xfrm>
        </p:grpSpPr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06A1C964-90AF-E9EE-0980-17906EFA7E5F}"/>
                </a:ext>
              </a:extLst>
            </p:cNvPr>
            <p:cNvSpPr txBox="1"/>
            <p:nvPr/>
          </p:nvSpPr>
          <p:spPr>
            <a:xfrm>
              <a:off x="6008599" y="1049699"/>
              <a:ext cx="317155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Mistura B2 se torna obrigatória em 01 de janeiro de 2008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24C106FB-F24E-A853-5DA7-26E13676CAF5}"/>
                </a:ext>
              </a:extLst>
            </p:cNvPr>
            <p:cNvSpPr txBox="1"/>
            <p:nvPr/>
          </p:nvSpPr>
          <p:spPr>
            <a:xfrm>
              <a:off x="6140140" y="1434643"/>
              <a:ext cx="29582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Lei nº 11.097/2005</a:t>
              </a:r>
            </a:p>
          </p:txBody>
        </p:sp>
      </p:grp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F3B496BF-3957-83E6-5508-68280C6E9691}"/>
              </a:ext>
            </a:extLst>
          </p:cNvPr>
          <p:cNvCxnSpPr>
            <a:cxnSpLocks/>
          </p:cNvCxnSpPr>
          <p:nvPr/>
        </p:nvCxnSpPr>
        <p:spPr>
          <a:xfrm>
            <a:off x="8672843" y="3105673"/>
            <a:ext cx="4816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1CA7FFB1-2C96-A805-9943-767595098534}"/>
              </a:ext>
            </a:extLst>
          </p:cNvPr>
          <p:cNvGrpSpPr/>
          <p:nvPr/>
        </p:nvGrpSpPr>
        <p:grpSpPr>
          <a:xfrm>
            <a:off x="6573821" y="2774468"/>
            <a:ext cx="2122011" cy="662410"/>
            <a:chOff x="6329022" y="1079786"/>
            <a:chExt cx="2958256" cy="662410"/>
          </a:xfrm>
        </p:grpSpPr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B86EC35B-4020-63F9-F6F7-21B56906265E}"/>
                </a:ext>
              </a:extLst>
            </p:cNvPr>
            <p:cNvSpPr txBox="1"/>
            <p:nvPr/>
          </p:nvSpPr>
          <p:spPr>
            <a:xfrm>
              <a:off x="6436146" y="1079786"/>
              <a:ext cx="274400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Biodiesel entra na matriz energética nacional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25471D04-FF3D-48A9-852B-81E955FA9DE4}"/>
                </a:ext>
              </a:extLst>
            </p:cNvPr>
            <p:cNvSpPr txBox="1"/>
            <p:nvPr/>
          </p:nvSpPr>
          <p:spPr>
            <a:xfrm>
              <a:off x="6329022" y="1480586"/>
              <a:ext cx="29582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Lei nº 11.097/2005</a:t>
              </a:r>
            </a:p>
          </p:txBody>
        </p:sp>
      </p:grp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3E48E606-E9EC-87CD-8FA9-55BBB837F196}"/>
              </a:ext>
            </a:extLst>
          </p:cNvPr>
          <p:cNvCxnSpPr>
            <a:cxnSpLocks/>
          </p:cNvCxnSpPr>
          <p:nvPr/>
        </p:nvCxnSpPr>
        <p:spPr>
          <a:xfrm>
            <a:off x="9491869" y="4028884"/>
            <a:ext cx="429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D3703987-E168-71E9-22CB-E434248F58B6}"/>
              </a:ext>
            </a:extLst>
          </p:cNvPr>
          <p:cNvSpPr txBox="1"/>
          <p:nvPr/>
        </p:nvSpPr>
        <p:spPr>
          <a:xfrm>
            <a:off x="9058461" y="2103975"/>
            <a:ext cx="518925" cy="291517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N P B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6F8BD21C-7E15-2907-EE88-AF4108B67AAA}"/>
              </a:ext>
            </a:extLst>
          </p:cNvPr>
          <p:cNvGrpSpPr/>
          <p:nvPr/>
        </p:nvGrpSpPr>
        <p:grpSpPr>
          <a:xfrm>
            <a:off x="9733721" y="3766962"/>
            <a:ext cx="2122011" cy="692497"/>
            <a:chOff x="6329022" y="1049699"/>
            <a:chExt cx="2958256" cy="692497"/>
          </a:xfrm>
        </p:grpSpPr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1C15FFA7-B90B-CCAA-1AA2-E46E970C7C7E}"/>
                </a:ext>
              </a:extLst>
            </p:cNvPr>
            <p:cNvSpPr txBox="1"/>
            <p:nvPr/>
          </p:nvSpPr>
          <p:spPr>
            <a:xfrm>
              <a:off x="6436146" y="1049699"/>
              <a:ext cx="274400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Autorizada Mistura B2 voluntária</a:t>
              </a: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05E8DD59-FE08-38D4-D54C-69CADB6B4AB4}"/>
                </a:ext>
              </a:extLst>
            </p:cNvPr>
            <p:cNvSpPr txBox="1"/>
            <p:nvPr/>
          </p:nvSpPr>
          <p:spPr>
            <a:xfrm>
              <a:off x="6329022" y="1480586"/>
              <a:ext cx="29582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Decreto nº 5448/2005</a:t>
              </a: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C816C17-FB79-A71A-CE91-ADFEBD37951C}"/>
              </a:ext>
            </a:extLst>
          </p:cNvPr>
          <p:cNvGrpSpPr/>
          <p:nvPr/>
        </p:nvGrpSpPr>
        <p:grpSpPr>
          <a:xfrm>
            <a:off x="6182139" y="4398624"/>
            <a:ext cx="2562511" cy="626073"/>
            <a:chOff x="5561222" y="1049699"/>
            <a:chExt cx="3618931" cy="626073"/>
          </a:xfrm>
        </p:grpSpPr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56487E86-1323-BD92-8623-F7B60D0A0BE7}"/>
                </a:ext>
              </a:extLst>
            </p:cNvPr>
            <p:cNvSpPr txBox="1"/>
            <p:nvPr/>
          </p:nvSpPr>
          <p:spPr>
            <a:xfrm>
              <a:off x="5561222" y="1049699"/>
              <a:ext cx="361893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Comercialização de biodiesel por meio de leilões públicos</a:t>
              </a: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61F473F3-7D0D-4893-9608-8F8FCDC95503}"/>
                </a:ext>
              </a:extLst>
            </p:cNvPr>
            <p:cNvSpPr txBox="1"/>
            <p:nvPr/>
          </p:nvSpPr>
          <p:spPr>
            <a:xfrm>
              <a:off x="5758760" y="1414162"/>
              <a:ext cx="322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100" dirty="0">
                  <a:solidFill>
                    <a:srgbClr val="3A3A3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Resolução CNPE nº 05 de 2007</a:t>
              </a:r>
            </a:p>
          </p:txBody>
        </p:sp>
      </p:grp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24D3C4F6-018E-C1E2-09F2-1B4E054F1C74}"/>
              </a:ext>
            </a:extLst>
          </p:cNvPr>
          <p:cNvCxnSpPr>
            <a:cxnSpLocks/>
          </p:cNvCxnSpPr>
          <p:nvPr/>
        </p:nvCxnSpPr>
        <p:spPr>
          <a:xfrm>
            <a:off x="8724907" y="4781324"/>
            <a:ext cx="429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eta: para Baixo 21">
            <a:extLst>
              <a:ext uri="{FF2B5EF4-FFF2-40B4-BE49-F238E27FC236}">
                <a16:creationId xmlns:a16="http://schemas.microsoft.com/office/drawing/2014/main" id="{2AAA896D-AD01-EE93-4EFB-107237FA1008}"/>
              </a:ext>
            </a:extLst>
          </p:cNvPr>
          <p:cNvSpPr/>
          <p:nvPr/>
        </p:nvSpPr>
        <p:spPr>
          <a:xfrm>
            <a:off x="8904710" y="983975"/>
            <a:ext cx="776973" cy="5708607"/>
          </a:xfrm>
          <a:prstGeom prst="downArrow">
            <a:avLst>
              <a:gd name="adj1" fmla="val 50000"/>
              <a:gd name="adj2" fmla="val 94489"/>
            </a:avLst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50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412A8-8C70-A88B-6ABF-2E2F0297E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5BE19-A342-744E-0258-2D6C7640D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Evolução da mistura obrigatória e da comercialização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964F48C-4684-6B31-4764-F13498EDB3F8}"/>
              </a:ext>
            </a:extLst>
          </p:cNvPr>
          <p:cNvSpPr txBox="1"/>
          <p:nvPr/>
        </p:nvSpPr>
        <p:spPr>
          <a:xfrm>
            <a:off x="277482" y="2510167"/>
            <a:ext cx="5478374" cy="13926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B2</a:t>
            </a:r>
            <a:r>
              <a:rPr lang="pt-BR" sz="1200" dirty="0"/>
              <a:t> – Janeiro de 2008 (Decreto 5.448/2005)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B5</a:t>
            </a:r>
            <a:r>
              <a:rPr lang="pt-BR" sz="1200" dirty="0"/>
              <a:t> – Janeiro de 2010 (Resolução CNPE nº 6/2009)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Escalonamento até B7</a:t>
            </a:r>
            <a:r>
              <a:rPr lang="pt-BR" sz="1200" dirty="0"/>
              <a:t> – Julho de 2014 (Lei 13.033/2014)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Escalonamento alterado até B10 </a:t>
            </a:r>
            <a:r>
              <a:rPr lang="pt-BR" sz="1200" dirty="0"/>
              <a:t>– Setembro de 2017 (Lei 13.263/2016)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sz="1200" b="1" dirty="0"/>
              <a:t>B15</a:t>
            </a:r>
            <a:r>
              <a:rPr lang="pt-BR" sz="1200" dirty="0"/>
              <a:t> – Março de 2025 (CNPE 8/2025 e Lei 14.993/2024)</a:t>
            </a:r>
          </a:p>
          <a:p>
            <a:r>
              <a:rPr lang="pt-BR" sz="1200" dirty="0"/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9F4D7B-2233-E44D-BAB7-C8CE9226B93D}"/>
              </a:ext>
            </a:extLst>
          </p:cNvPr>
          <p:cNvSpPr txBox="1"/>
          <p:nvPr/>
        </p:nvSpPr>
        <p:spPr>
          <a:xfrm>
            <a:off x="277482" y="2171613"/>
            <a:ext cx="581851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Evolução prevista para a Mistura obrigatória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4C855E-DD3E-EF9A-022F-F07EBD05843A}"/>
              </a:ext>
            </a:extLst>
          </p:cNvPr>
          <p:cNvSpPr txBox="1"/>
          <p:nvPr/>
        </p:nvSpPr>
        <p:spPr>
          <a:xfrm>
            <a:off x="6436146" y="1002062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Comercialização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8073771-C41B-A84A-D555-CE0171A6964A}"/>
              </a:ext>
            </a:extLst>
          </p:cNvPr>
          <p:cNvSpPr txBox="1"/>
          <p:nvPr/>
        </p:nvSpPr>
        <p:spPr>
          <a:xfrm>
            <a:off x="6436146" y="1340616"/>
            <a:ext cx="5478374" cy="14311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200" b="1" dirty="0"/>
              <a:t>Leilões Públicos</a:t>
            </a:r>
            <a:r>
              <a:rPr lang="pt-BR" sz="1200" dirty="0"/>
              <a:t> – 2007 até 2021</a:t>
            </a:r>
          </a:p>
          <a:p>
            <a:pPr lvl="1">
              <a:spcBef>
                <a:spcPts val="600"/>
              </a:spcBef>
            </a:pPr>
            <a:r>
              <a:rPr lang="pt-BR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Garantiam prioridade de comercialização de 80% do volume contratado a detentores do Selo Combustível Social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200" b="1" dirty="0"/>
              <a:t>Comércio entre produtores e distribuidores </a:t>
            </a:r>
            <a:r>
              <a:rPr lang="pt-BR" sz="1200" dirty="0"/>
              <a:t>– A partir de janeiro 2022</a:t>
            </a:r>
          </a:p>
          <a:p>
            <a:pPr lvl="1">
              <a:spcBef>
                <a:spcPts val="600"/>
              </a:spcBef>
            </a:pPr>
            <a:r>
              <a:rPr lang="pt-BR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 de venda de 80% do volume para produtores com Selo Biocombustível Social mantida em novo modelo de comercialização.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4D0CF41-CB72-6F65-3F7F-03C6CC952C6B}"/>
              </a:ext>
            </a:extLst>
          </p:cNvPr>
          <p:cNvSpPr txBox="1"/>
          <p:nvPr/>
        </p:nvSpPr>
        <p:spPr>
          <a:xfrm>
            <a:off x="277482" y="1002062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Mistura obrigatória de biodiesel no diesel fóssil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A4A1A0C-204E-8A92-81A3-532BBB53BCF4}"/>
              </a:ext>
            </a:extLst>
          </p:cNvPr>
          <p:cNvSpPr txBox="1"/>
          <p:nvPr/>
        </p:nvSpPr>
        <p:spPr>
          <a:xfrm>
            <a:off x="277482" y="1340616"/>
            <a:ext cx="54783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O crescimento do biodiesel no Brasil ocorreu por meio da elevação gradual e planejada do teor obrigatório de mistura ao diesel fóssil, garantindo previsibilidade regulatória, expansão da capacidade produtiva e redução da dependência de importações.</a:t>
            </a:r>
          </a:p>
        </p:txBody>
      </p:sp>
      <p:pic>
        <p:nvPicPr>
          <p:cNvPr id="64" name="Imagem 63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9DF082B-4934-79B9-9727-40B202B02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687" y="3710496"/>
            <a:ext cx="9720072" cy="2630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342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5F2A0-CC56-3966-565F-540CFAE17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D7C0EE-B2FA-D175-C90C-9EF3759B3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Selo Biocombustível Social e agricultura familiar 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E5A1D1-7699-0B0B-F310-3724405E24AF}"/>
              </a:ext>
            </a:extLst>
          </p:cNvPr>
          <p:cNvSpPr txBox="1"/>
          <p:nvPr/>
        </p:nvSpPr>
        <p:spPr>
          <a:xfrm>
            <a:off x="277482" y="2510167"/>
            <a:ext cx="5592966" cy="17312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Instituído pelo decreto </a:t>
            </a:r>
            <a:r>
              <a:rPr lang="pt-BR" sz="1200" b="1" dirty="0"/>
              <a:t>5.297/2004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b="1" dirty="0"/>
              <a:t>Criado com os objetivos de:</a:t>
            </a:r>
          </a:p>
          <a:p>
            <a:pPr lvl="1">
              <a:spcBef>
                <a:spcPts val="300"/>
              </a:spcBef>
            </a:pPr>
            <a:r>
              <a:rPr lang="pt-BR" sz="11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Impulsionar o desenvolvimento sustentável da </a:t>
            </a:r>
            <a:r>
              <a:rPr lang="pt-BR" sz="11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 familiar</a:t>
            </a:r>
            <a:r>
              <a:rPr lang="pt-BR" sz="11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meio da inclusão na </a:t>
            </a:r>
            <a:r>
              <a:rPr lang="pt-BR" sz="11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cadeia produtiva do biodiesel</a:t>
            </a:r>
            <a:endParaRPr lang="pt-BR" sz="200" b="1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Produtores adquirem </a:t>
            </a:r>
            <a:r>
              <a:rPr lang="pt-BR" sz="1200" b="1" dirty="0"/>
              <a:t>matéria-prima</a:t>
            </a:r>
            <a:r>
              <a:rPr lang="pt-BR" sz="1200" dirty="0"/>
              <a:t> da agricultura familiar para obter o selo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Produtores com o selo tem </a:t>
            </a:r>
            <a:r>
              <a:rPr lang="pt-BR" sz="1200" b="1" dirty="0"/>
              <a:t>prioridade de venda de 80% do volume </a:t>
            </a:r>
            <a:r>
              <a:rPr lang="pt-BR" sz="1200" dirty="0"/>
              <a:t>contratado em </a:t>
            </a:r>
            <a:r>
              <a:rPr lang="pt-BR" sz="1200" b="1" dirty="0"/>
              <a:t>leilões organizados pela ANP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b="1" dirty="0"/>
              <a:t>Descontos de PIS/PASEP e </a:t>
            </a:r>
            <a:r>
              <a:rPr lang="pt-BR" sz="1200" b="1" dirty="0" err="1"/>
              <a:t>Cofins</a:t>
            </a:r>
            <a:r>
              <a:rPr lang="pt-BR" sz="1200" dirty="0"/>
              <a:t> ao produtor que possui o selo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4C4E221-CA2F-C1D4-E9DC-C1A49C20CCC0}"/>
              </a:ext>
            </a:extLst>
          </p:cNvPr>
          <p:cNvSpPr txBox="1"/>
          <p:nvPr/>
        </p:nvSpPr>
        <p:spPr>
          <a:xfrm>
            <a:off x="277482" y="2171613"/>
            <a:ext cx="581851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Selo Combustível Social (SCS) – 2004 até 2020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EBEFDF-CE32-FFD8-7820-99422DF2A59F}"/>
              </a:ext>
            </a:extLst>
          </p:cNvPr>
          <p:cNvSpPr txBox="1"/>
          <p:nvPr/>
        </p:nvSpPr>
        <p:spPr>
          <a:xfrm>
            <a:off x="6189258" y="1002062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Selo Biocombustível Social (SBS) – A partir de 2020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71FAD8-C2C7-F3BA-27D8-5D76BEFF687E}"/>
              </a:ext>
            </a:extLst>
          </p:cNvPr>
          <p:cNvSpPr txBox="1"/>
          <p:nvPr/>
        </p:nvSpPr>
        <p:spPr>
          <a:xfrm>
            <a:off x="6198402" y="1349760"/>
            <a:ext cx="5478374" cy="24314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Transformado pelos decretos </a:t>
            </a:r>
            <a:r>
              <a:rPr lang="pt-BR" sz="1200" b="1" dirty="0"/>
              <a:t>10.527/2020</a:t>
            </a:r>
            <a:r>
              <a:rPr lang="pt-BR" sz="1200" dirty="0"/>
              <a:t> e </a:t>
            </a:r>
            <a:r>
              <a:rPr lang="pt-BR" sz="1200" b="1" dirty="0"/>
              <a:t>11.902/2024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Aprofundou os objetivos do SCS e ampliou o escopo</a:t>
            </a:r>
          </a:p>
          <a:p>
            <a:pPr lvl="1">
              <a:spcBef>
                <a:spcPts val="300"/>
              </a:spcBef>
            </a:pPr>
            <a:r>
              <a:rPr lang="pt-BR" sz="11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Incluiu </a:t>
            </a:r>
            <a:r>
              <a:rPr lang="pt-BR" sz="1100" b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 biocombustíveis</a:t>
            </a:r>
            <a:r>
              <a:rPr lang="pt-BR" sz="11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inseriu as regiões </a:t>
            </a:r>
            <a:r>
              <a:rPr lang="pt-BR" sz="1100" b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Norte e Nordeste e Semiárido como prioridade </a:t>
            </a:r>
            <a:r>
              <a:rPr lang="pt-BR" sz="11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desenvolvimento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Alterou a forma de obtenção do selo ao Produtor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Desfez a obrigação de aquisição de matéria-prima de origem </a:t>
            </a:r>
            <a:r>
              <a:rPr lang="pt-BR" sz="11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agricultura familiar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 transformou em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valor de dispêndio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podendo este ser em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matéria-prima ou fomento da cadeia produtiva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lang="pt-BR" sz="1100" dirty="0"/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Criou </a:t>
            </a:r>
            <a:r>
              <a:rPr lang="pt-BR" sz="1200" b="1" dirty="0"/>
              <a:t>taxas de desconto</a:t>
            </a:r>
            <a:r>
              <a:rPr lang="pt-BR" sz="1200" dirty="0"/>
              <a:t> de PIS/PASEP e </a:t>
            </a:r>
            <a:r>
              <a:rPr lang="pt-BR" sz="1200" dirty="0" err="1"/>
              <a:t>Cofins</a:t>
            </a:r>
            <a:r>
              <a:rPr lang="pt-BR" sz="1200" dirty="0"/>
              <a:t> </a:t>
            </a:r>
            <a:r>
              <a:rPr lang="pt-BR" sz="1200" b="1" dirty="0"/>
              <a:t>diferenciadas</a:t>
            </a:r>
            <a:r>
              <a:rPr lang="pt-BR" sz="1200" dirty="0"/>
              <a:t> ao Produtor</a:t>
            </a:r>
            <a:endParaRPr lang="pt-BR" sz="300" dirty="0">
              <a:solidFill>
                <a:srgbClr val="7F7F7F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Premia produtores que adquirem matéria prima de origem na agricultura familiar das regiões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Norte e Nordeste e Semiárido</a:t>
            </a:r>
            <a:endParaRPr lang="pt-BR" sz="2100" b="1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451FBFD-48DF-F03C-FE1D-9B634705B9C7}"/>
              </a:ext>
            </a:extLst>
          </p:cNvPr>
          <p:cNvSpPr txBox="1"/>
          <p:nvPr/>
        </p:nvSpPr>
        <p:spPr>
          <a:xfrm>
            <a:off x="277482" y="1002062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Política energética, inclusão social e desenvolvimento rural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3DE2E86-8521-6949-13FF-DF8DA05AB85F}"/>
              </a:ext>
            </a:extLst>
          </p:cNvPr>
          <p:cNvSpPr txBox="1"/>
          <p:nvPr/>
        </p:nvSpPr>
        <p:spPr>
          <a:xfrm>
            <a:off x="277482" y="1340616"/>
            <a:ext cx="54783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O Selo Biocombustível Social consolidou o pilar social do PNPB ao promover a inclusão da agricultura familiar na cadeia produtiva do biodiesel, fortalecendo o desenvolvimento regional, a geração de renda e a organização produtiva no meio rural.</a:t>
            </a:r>
          </a:p>
        </p:txBody>
      </p: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5EEF0B21-C74A-F635-87A9-0F134C5054E6}"/>
              </a:ext>
            </a:extLst>
          </p:cNvPr>
          <p:cNvGrpSpPr/>
          <p:nvPr/>
        </p:nvGrpSpPr>
        <p:grpSpPr>
          <a:xfrm>
            <a:off x="3491867" y="4100055"/>
            <a:ext cx="8700133" cy="2217558"/>
            <a:chOff x="2162938" y="4347834"/>
            <a:chExt cx="8700133" cy="2217558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D9B47CCE-1006-C2A6-B047-9540F05AC9D5}"/>
                </a:ext>
              </a:extLst>
            </p:cNvPr>
            <p:cNvSpPr txBox="1"/>
            <p:nvPr/>
          </p:nvSpPr>
          <p:spPr>
            <a:xfrm>
              <a:off x="3186741" y="4347834"/>
              <a:ext cx="5818518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pt-BR"/>
              </a:defPPr>
              <a:lvl1pPr defTabSz="457200">
                <a:defRPr sz="900">
                  <a:solidFill>
                    <a:srgbClr val="FFFFFF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pt-BR" sz="1800" b="1" dirty="0">
                  <a:solidFill>
                    <a:srgbClr val="377552"/>
                  </a:solidFill>
                </a:rPr>
                <a:t>Vantagens</a:t>
              </a:r>
              <a:r>
                <a:rPr lang="pt-BR" sz="1800" b="1" dirty="0">
                  <a:solidFill>
                    <a:srgbClr val="3A3A3A"/>
                  </a:solidFill>
                </a:rPr>
                <a:t>  X  </a:t>
              </a:r>
              <a:r>
                <a:rPr lang="pt-BR" sz="1800" b="1" dirty="0">
                  <a:solidFill>
                    <a:schemeClr val="accent5">
                      <a:lumMod val="75000"/>
                    </a:schemeClr>
                  </a:solidFill>
                </a:rPr>
                <a:t>Contrapartidas</a:t>
              </a:r>
            </a:p>
          </p:txBody>
        </p: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E3D1AE2A-7C4D-AE19-54FC-8C6E7034E201}"/>
                </a:ext>
              </a:extLst>
            </p:cNvPr>
            <p:cNvCxnSpPr>
              <a:cxnSpLocks/>
            </p:cNvCxnSpPr>
            <p:nvPr/>
          </p:nvCxnSpPr>
          <p:spPr>
            <a:xfrm>
              <a:off x="5870448" y="4736592"/>
              <a:ext cx="0" cy="1828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Agrupar 42">
              <a:extLst>
                <a:ext uri="{FF2B5EF4-FFF2-40B4-BE49-F238E27FC236}">
                  <a16:creationId xmlns:a16="http://schemas.microsoft.com/office/drawing/2014/main" id="{05BCD81C-28ED-A9CD-3C2A-382D5BFA9F30}"/>
                </a:ext>
              </a:extLst>
            </p:cNvPr>
            <p:cNvGrpSpPr/>
            <p:nvPr/>
          </p:nvGrpSpPr>
          <p:grpSpPr>
            <a:xfrm>
              <a:off x="2162938" y="4909657"/>
              <a:ext cx="8700133" cy="1596030"/>
              <a:chOff x="2162938" y="4909657"/>
              <a:chExt cx="8700133" cy="1596030"/>
            </a:xfrm>
          </p:grpSpPr>
          <p:grpSp>
            <p:nvGrpSpPr>
              <p:cNvPr id="39" name="Agrupar 38">
                <a:extLst>
                  <a:ext uri="{FF2B5EF4-FFF2-40B4-BE49-F238E27FC236}">
                    <a16:creationId xmlns:a16="http://schemas.microsoft.com/office/drawing/2014/main" id="{B64815AD-4799-4980-4AE0-4C3310046AFA}"/>
                  </a:ext>
                </a:extLst>
              </p:cNvPr>
              <p:cNvGrpSpPr/>
              <p:nvPr/>
            </p:nvGrpSpPr>
            <p:grpSpPr>
              <a:xfrm>
                <a:off x="3739896" y="4909657"/>
                <a:ext cx="6355080" cy="409738"/>
                <a:chOff x="3739896" y="4909657"/>
                <a:chExt cx="6355080" cy="409738"/>
              </a:xfrm>
            </p:grpSpPr>
            <p:sp>
              <p:nvSpPr>
                <p:cNvPr id="19" name="CaixaDeTexto 18">
                  <a:extLst>
                    <a:ext uri="{FF2B5EF4-FFF2-40B4-BE49-F238E27FC236}">
                      <a16:creationId xmlns:a16="http://schemas.microsoft.com/office/drawing/2014/main" id="{7A5E5992-B85B-D65C-B5CD-8029650288BE}"/>
                    </a:ext>
                  </a:extLst>
                </p:cNvPr>
                <p:cNvSpPr txBox="1"/>
                <p:nvPr/>
              </p:nvSpPr>
              <p:spPr>
                <a:xfrm>
                  <a:off x="3739896" y="4976027"/>
                  <a:ext cx="158191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pt-BR" sz="1200" dirty="0">
                      <a:solidFill>
                        <a:srgbClr val="7F7F7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Prioridade de venda</a:t>
                  </a:r>
                </a:p>
              </p:txBody>
            </p:sp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93989722-00B2-F7F5-3437-EA1F70940675}"/>
                    </a:ext>
                  </a:extLst>
                </p:cNvPr>
                <p:cNvSpPr txBox="1"/>
                <p:nvPr/>
              </p:nvSpPr>
              <p:spPr>
                <a:xfrm>
                  <a:off x="6419090" y="4976027"/>
                  <a:ext cx="367588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200" dirty="0">
                      <a:solidFill>
                        <a:srgbClr val="7F7F7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Dispêndio com o agricultor familiar ou cooperativas</a:t>
                  </a:r>
                </a:p>
              </p:txBody>
            </p:sp>
            <p:pic>
              <p:nvPicPr>
                <p:cNvPr id="28" name="Imagem 27" descr="Logotipo&#10;&#10;O conteúdo gerado por IA pode estar incorreto.">
                  <a:extLst>
                    <a:ext uri="{FF2B5EF4-FFF2-40B4-BE49-F238E27FC236}">
                      <a16:creationId xmlns:a16="http://schemas.microsoft.com/office/drawing/2014/main" id="{EB868D0E-4E56-E67B-A717-5D92A78DAA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91258" y="4909658"/>
                  <a:ext cx="409737" cy="409737"/>
                </a:xfrm>
                <a:prstGeom prst="rect">
                  <a:avLst/>
                </a:prstGeom>
              </p:spPr>
            </p:pic>
            <p:pic>
              <p:nvPicPr>
                <p:cNvPr id="30" name="Imagem 29" descr="Ícone&#10;&#10;O conteúdo gerado por IA pode estar incorreto.">
                  <a:extLst>
                    <a:ext uri="{FF2B5EF4-FFF2-40B4-BE49-F238E27FC236}">
                      <a16:creationId xmlns:a16="http://schemas.microsoft.com/office/drawing/2014/main" id="{74FBE8D9-BA06-4C96-2BA7-43D82EB37D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9900" y="4909657"/>
                  <a:ext cx="409738" cy="409738"/>
                </a:xfrm>
                <a:prstGeom prst="rect">
                  <a:avLst/>
                </a:prstGeom>
              </p:spPr>
            </p:pic>
          </p:grpSp>
          <p:grpSp>
            <p:nvGrpSpPr>
              <p:cNvPr id="41" name="Agrupar 40">
                <a:extLst>
                  <a:ext uri="{FF2B5EF4-FFF2-40B4-BE49-F238E27FC236}">
                    <a16:creationId xmlns:a16="http://schemas.microsoft.com/office/drawing/2014/main" id="{5059BD2E-4817-F971-9967-A61DD8BD1009}"/>
                  </a:ext>
                </a:extLst>
              </p:cNvPr>
              <p:cNvGrpSpPr/>
              <p:nvPr/>
            </p:nvGrpSpPr>
            <p:grpSpPr>
              <a:xfrm>
                <a:off x="2276858" y="5453437"/>
                <a:ext cx="7818118" cy="330850"/>
                <a:chOff x="2276858" y="5453437"/>
                <a:chExt cx="7818118" cy="330850"/>
              </a:xfrm>
            </p:grpSpPr>
            <p:sp>
              <p:nvSpPr>
                <p:cNvPr id="20" name="CaixaDeTexto 19">
                  <a:extLst>
                    <a:ext uri="{FF2B5EF4-FFF2-40B4-BE49-F238E27FC236}">
                      <a16:creationId xmlns:a16="http://schemas.microsoft.com/office/drawing/2014/main" id="{5AB8D1ED-43BC-8D29-863A-5931190F1C71}"/>
                    </a:ext>
                  </a:extLst>
                </p:cNvPr>
                <p:cNvSpPr txBox="1"/>
                <p:nvPr/>
              </p:nvSpPr>
              <p:spPr>
                <a:xfrm>
                  <a:off x="2276858" y="5480363"/>
                  <a:ext cx="304494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pt-BR" sz="1200" dirty="0">
                      <a:solidFill>
                        <a:srgbClr val="7F7F7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Redução de tributos de contribuição social</a:t>
                  </a:r>
                </a:p>
              </p:txBody>
            </p:sp>
            <p:sp>
              <p:nvSpPr>
                <p:cNvPr id="24" name="CaixaDeTexto 23">
                  <a:extLst>
                    <a:ext uri="{FF2B5EF4-FFF2-40B4-BE49-F238E27FC236}">
                      <a16:creationId xmlns:a16="http://schemas.microsoft.com/office/drawing/2014/main" id="{ABC2404A-0086-E1EF-4569-81B942B746BC}"/>
                    </a:ext>
                  </a:extLst>
                </p:cNvPr>
                <p:cNvSpPr txBox="1"/>
                <p:nvPr/>
              </p:nvSpPr>
              <p:spPr>
                <a:xfrm>
                  <a:off x="6419090" y="5480363"/>
                  <a:ext cx="367588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200" dirty="0">
                      <a:solidFill>
                        <a:srgbClr val="7F7F7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Aquisição de matéria-prima da agricultura familiar</a:t>
                  </a:r>
                </a:p>
              </p:txBody>
            </p:sp>
            <p:pic>
              <p:nvPicPr>
                <p:cNvPr id="32" name="Imagem 31" descr="Desenho de personagem de desenho animado&#10;&#10;O conteúdo gerado por IA pode estar incorreto.">
                  <a:extLst>
                    <a:ext uri="{FF2B5EF4-FFF2-40B4-BE49-F238E27FC236}">
                      <a16:creationId xmlns:a16="http://schemas.microsoft.com/office/drawing/2014/main" id="{4D226BE1-CDFC-B2B2-8E90-E729CEFEE8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090" t="19951" r="13812" b="20068"/>
                <a:stretch>
                  <a:fillRect/>
                </a:stretch>
              </p:blipFill>
              <p:spPr>
                <a:xfrm>
                  <a:off x="5962456" y="5453437"/>
                  <a:ext cx="387181" cy="330850"/>
                </a:xfrm>
                <a:prstGeom prst="rect">
                  <a:avLst/>
                </a:prstGeom>
              </p:spPr>
            </p:pic>
            <p:pic>
              <p:nvPicPr>
                <p:cNvPr id="34" name="Imagem 33" descr="Ícone&#10;&#10;O conteúdo gerado por IA pode estar incorreto.">
                  <a:extLst>
                    <a:ext uri="{FF2B5EF4-FFF2-40B4-BE49-F238E27FC236}">
                      <a16:creationId xmlns:a16="http://schemas.microsoft.com/office/drawing/2014/main" id="{06A14502-768D-D549-B035-BDEB1B9421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74691" y="5455710"/>
                  <a:ext cx="326304" cy="326304"/>
                </a:xfrm>
                <a:prstGeom prst="rect">
                  <a:avLst/>
                </a:prstGeom>
              </p:spPr>
            </p:pic>
          </p:grpSp>
          <p:grpSp>
            <p:nvGrpSpPr>
              <p:cNvPr id="42" name="Agrupar 41">
                <a:extLst>
                  <a:ext uri="{FF2B5EF4-FFF2-40B4-BE49-F238E27FC236}">
                    <a16:creationId xmlns:a16="http://schemas.microsoft.com/office/drawing/2014/main" id="{FFAE3A98-88AF-636A-9ECF-202D37D29A05}"/>
                  </a:ext>
                </a:extLst>
              </p:cNvPr>
              <p:cNvGrpSpPr/>
              <p:nvPr/>
            </p:nvGrpSpPr>
            <p:grpSpPr>
              <a:xfrm>
                <a:off x="2162938" y="5859356"/>
                <a:ext cx="8700133" cy="646331"/>
                <a:chOff x="2162938" y="5859356"/>
                <a:chExt cx="8700133" cy="646331"/>
              </a:xfrm>
            </p:grpSpPr>
            <p:sp>
              <p:nvSpPr>
                <p:cNvPr id="22" name="CaixaDeTexto 21">
                  <a:extLst>
                    <a:ext uri="{FF2B5EF4-FFF2-40B4-BE49-F238E27FC236}">
                      <a16:creationId xmlns:a16="http://schemas.microsoft.com/office/drawing/2014/main" id="{67030EE4-BC98-EB85-CF29-B40DBB74EDD1}"/>
                    </a:ext>
                  </a:extLst>
                </p:cNvPr>
                <p:cNvSpPr txBox="1"/>
                <p:nvPr/>
              </p:nvSpPr>
              <p:spPr>
                <a:xfrm>
                  <a:off x="2162938" y="6044022"/>
                  <a:ext cx="317296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pt-BR" sz="1200" dirty="0">
                      <a:solidFill>
                        <a:srgbClr val="7F7F7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Uso do Selo para Promoção de sua marca</a:t>
                  </a:r>
                </a:p>
              </p:txBody>
            </p:sp>
            <p:sp>
              <p:nvSpPr>
                <p:cNvPr id="25" name="CaixaDeTexto 24">
                  <a:extLst>
                    <a:ext uri="{FF2B5EF4-FFF2-40B4-BE49-F238E27FC236}">
                      <a16:creationId xmlns:a16="http://schemas.microsoft.com/office/drawing/2014/main" id="{316F15BE-5E03-D152-4C32-F0DAB0D138DF}"/>
                    </a:ext>
                  </a:extLst>
                </p:cNvPr>
                <p:cNvSpPr txBox="1"/>
                <p:nvPr/>
              </p:nvSpPr>
              <p:spPr>
                <a:xfrm>
                  <a:off x="6419090" y="5859356"/>
                  <a:ext cx="444398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200" dirty="0">
                      <a:solidFill>
                        <a:srgbClr val="7F7F7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Assistência técnica, extensão rural, doação, investimento em projetos direcionados à estruturação social, produtiva e ambiental</a:t>
                  </a:r>
                </a:p>
              </p:txBody>
            </p:sp>
            <p:pic>
              <p:nvPicPr>
                <p:cNvPr id="36" name="Imagem 35" descr="Ícone&#10;&#10;O conteúdo gerado por IA pode estar incorreto.">
                  <a:extLst>
                    <a:ext uri="{FF2B5EF4-FFF2-40B4-BE49-F238E27FC236}">
                      <a16:creationId xmlns:a16="http://schemas.microsoft.com/office/drawing/2014/main" id="{87D9D5F3-1428-A88B-5155-BF2A118AE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53647" y="5960468"/>
                  <a:ext cx="444107" cy="444107"/>
                </a:xfrm>
                <a:prstGeom prst="rect">
                  <a:avLst/>
                </a:prstGeom>
              </p:spPr>
            </p:pic>
            <p:pic>
              <p:nvPicPr>
                <p:cNvPr id="38" name="Imagem 37" descr="Logotipo, Ícone&#10;&#10;O conteúdo gerado por IA pode estar incorreto.">
                  <a:extLst>
                    <a:ext uri="{FF2B5EF4-FFF2-40B4-BE49-F238E27FC236}">
                      <a16:creationId xmlns:a16="http://schemas.microsoft.com/office/drawing/2014/main" id="{F6C4BBF8-C0DD-AF01-3E6C-3F8539CBA0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27543" y="5975177"/>
                  <a:ext cx="414688" cy="414688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5" name="AutoShape 2" descr="Resultado de imagem para selo biocombustível social">
            <a:extLst>
              <a:ext uri="{FF2B5EF4-FFF2-40B4-BE49-F238E27FC236}">
                <a16:creationId xmlns:a16="http://schemas.microsoft.com/office/drawing/2014/main" id="{BC9F032E-2A53-28CD-AA22-DA7D3C227C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72075" y="2571750"/>
            <a:ext cx="18478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7" name="Imagem 46" descr="Logotipo&#10;&#10;O conteúdo gerado por IA pode estar incorreto.">
            <a:extLst>
              <a:ext uri="{FF2B5EF4-FFF2-40B4-BE49-F238E27FC236}">
                <a16:creationId xmlns:a16="http://schemas.microsoft.com/office/drawing/2014/main" id="{E3F4C4DD-890E-7356-84D6-E23A2FFD20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52" y="4371235"/>
            <a:ext cx="2248574" cy="172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98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04012-39E2-62C8-27CD-2F6F91F43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EE5EE1-76C2-F903-F812-1AB2C8A9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Diversificação de matérias-primas e economia circular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00446C-84C1-A348-3DAF-DAD899D0932C}"/>
              </a:ext>
            </a:extLst>
          </p:cNvPr>
          <p:cNvSpPr txBox="1"/>
          <p:nvPr/>
        </p:nvSpPr>
        <p:spPr>
          <a:xfrm>
            <a:off x="277481" y="2756388"/>
            <a:ext cx="5478373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O óleo de soja compõem cerca 70% da matéria prima total utilizada para produção de biodiesel</a:t>
            </a:r>
            <a:endParaRPr lang="pt-BR" sz="1200" b="1" dirty="0"/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Cerca de 75% do custo de fabricação do biodiesel é oriundo de custos com matéria-prima</a:t>
            </a:r>
            <a:endParaRPr lang="pt-BR" sz="2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Biodiesel possui amplo espectro de possíveis matérias-primas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E5E096-BF8C-C434-BCFD-9829937D597E}"/>
              </a:ext>
            </a:extLst>
          </p:cNvPr>
          <p:cNvSpPr txBox="1"/>
          <p:nvPr/>
        </p:nvSpPr>
        <p:spPr>
          <a:xfrm>
            <a:off x="277482" y="2417834"/>
            <a:ext cx="581851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Matérias-primas e influência nos preços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6BE4E49-0EDF-7E6A-5575-A4A086C6F9D1}"/>
              </a:ext>
            </a:extLst>
          </p:cNvPr>
          <p:cNvSpPr txBox="1"/>
          <p:nvPr/>
        </p:nvSpPr>
        <p:spPr>
          <a:xfrm>
            <a:off x="277480" y="3848995"/>
            <a:ext cx="547837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Novos instrumentos promovendo a diversificação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D378FF-1807-8BD2-1AC4-BC09EB070B5E}"/>
              </a:ext>
            </a:extLst>
          </p:cNvPr>
          <p:cNvSpPr txBox="1"/>
          <p:nvPr/>
        </p:nvSpPr>
        <p:spPr>
          <a:xfrm>
            <a:off x="277481" y="4187549"/>
            <a:ext cx="5478374" cy="17927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Instituído o GT de diversificação de matérias-primas por meio da  </a:t>
            </a:r>
            <a:r>
              <a:rPr lang="pt-BR" sz="1200" b="1" dirty="0"/>
              <a:t>Resolução CNPE n° 1/2025. </a:t>
            </a:r>
            <a:r>
              <a:rPr lang="pt-BR" sz="1200" dirty="0"/>
              <a:t>O grupo de trabalho composto de 6 ministérios, Embrapa e EPE deve elaborar uma agenda de inovação para desenvolvimento de novas matérias-primas e promover iniciativas de mapeamento destas. </a:t>
            </a:r>
            <a:endParaRPr lang="pt-BR" sz="1200" b="1" dirty="0"/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b="1" dirty="0"/>
              <a:t>Resolução CNPE n° 13 de 10 de dezembro de 2024</a:t>
            </a:r>
            <a:r>
              <a:rPr lang="pt-BR" sz="1200" dirty="0"/>
              <a:t> incentiva ao uso de óleos e gorduras residuais (OGR), fixando valores de mínimos de consumo para fabricação do biocombustível. Além de promover diversificação, é forte ação de incentivo à economia circular.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246C9E-5863-B6FF-6294-D49135817D61}"/>
              </a:ext>
            </a:extLst>
          </p:cNvPr>
          <p:cNvSpPr txBox="1"/>
          <p:nvPr/>
        </p:nvSpPr>
        <p:spPr>
          <a:xfrm>
            <a:off x="277481" y="1002062"/>
            <a:ext cx="489459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O futuro do PNPB passa pela inovação, diversificação produtiva e economia circular.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7B003D-D878-8E58-3AB6-76D763C1577A}"/>
              </a:ext>
            </a:extLst>
          </p:cNvPr>
          <p:cNvSpPr txBox="1"/>
          <p:nvPr/>
        </p:nvSpPr>
        <p:spPr>
          <a:xfrm>
            <a:off x="277482" y="1586837"/>
            <a:ext cx="54783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A diversificação de matérias‑primas se tornou eixo estratégico do PNPB, diante da predominância do óleo de soja. O programa passou a incentivar inovação, novas cadeias produtivas e o aproveitamento de resíduos, alinhando‑se à economia circular e à mitigação ambiental.</a:t>
            </a:r>
          </a:p>
        </p:txBody>
      </p:sp>
      <p:sp>
        <p:nvSpPr>
          <p:cNvPr id="45" name="AutoShape 2" descr="Resultado de imagem para selo biocombustível social">
            <a:extLst>
              <a:ext uri="{FF2B5EF4-FFF2-40B4-BE49-F238E27FC236}">
                <a16:creationId xmlns:a16="http://schemas.microsoft.com/office/drawing/2014/main" id="{08D89FF1-E786-781C-0B7D-106B16066B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72075" y="2571750"/>
            <a:ext cx="18478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4E43102-C0F4-71B1-7A35-C77A1A91F3A5}"/>
              </a:ext>
            </a:extLst>
          </p:cNvPr>
          <p:cNvSpPr txBox="1"/>
          <p:nvPr/>
        </p:nvSpPr>
        <p:spPr>
          <a:xfrm>
            <a:off x="6988968" y="1198006"/>
            <a:ext cx="380142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Participação de matérias-primas para a produção de biodiesel em 2026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B69EBF2-91A8-D67B-D74C-4B5C310447C8}"/>
              </a:ext>
            </a:extLst>
          </p:cNvPr>
          <p:cNvSpPr txBox="1"/>
          <p:nvPr/>
        </p:nvSpPr>
        <p:spPr>
          <a:xfrm>
            <a:off x="7019925" y="5428498"/>
            <a:ext cx="4016882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1100" dirty="0">
                <a:solidFill>
                  <a:srgbClr val="7F7F7F"/>
                </a:solidFill>
                <a:latin typeface="+mn-lt"/>
                <a:cs typeface="Arial"/>
              </a:rPr>
              <a:t>Fonte: </a:t>
            </a:r>
            <a:r>
              <a:rPr lang="pt-BR" sz="1100" dirty="0">
                <a:solidFill>
                  <a:srgbClr val="7F7F7F"/>
                </a:solidFill>
                <a:latin typeface="+mn-lt"/>
                <a:cs typeface="Arial"/>
                <a:hlinkClick r:id="rId2"/>
              </a:rPr>
              <a:t>EPE – Análise de Conjuntura de Biocombustíveis de 2025</a:t>
            </a:r>
            <a:endParaRPr lang="pt-BR" sz="1100" dirty="0">
              <a:solidFill>
                <a:srgbClr val="7F7F7F"/>
              </a:solidFill>
              <a:latin typeface="+mn-lt"/>
              <a:cs typeface="Arial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5AA0D46-9106-EBA5-1954-F474681BE9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00"/>
          <a:stretch>
            <a:fillRect/>
          </a:stretch>
        </p:blipFill>
        <p:spPr>
          <a:xfrm>
            <a:off x="6218464" y="2025973"/>
            <a:ext cx="5600835" cy="29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2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00BA6-6387-B0A0-576D-56EF50A48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DF0897-0CFB-C984-3544-D88F819C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Mais de 20 anos de PNPB e atuação da EPE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F3CD76-0416-BF91-C948-E012C2DB277E}"/>
              </a:ext>
            </a:extLst>
          </p:cNvPr>
          <p:cNvSpPr txBox="1"/>
          <p:nvPr/>
        </p:nvSpPr>
        <p:spPr>
          <a:xfrm>
            <a:off x="6095999" y="1340616"/>
            <a:ext cx="5263783" cy="9464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Fortalecimento da matriz energética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Redução da dependência do diesel fóssil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Inclusão social e geração de emprego e renda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pt-BR" sz="1200" dirty="0"/>
              <a:t>Redução de intensidade de carbono, benefícios ambientais e climáticos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4D8686A-7657-FC4A-B57E-1240E2B2B592}"/>
              </a:ext>
            </a:extLst>
          </p:cNvPr>
          <p:cNvSpPr txBox="1"/>
          <p:nvPr/>
        </p:nvSpPr>
        <p:spPr>
          <a:xfrm>
            <a:off x="6096000" y="1002062"/>
            <a:ext cx="581851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Resultados do PNPB</a:t>
            </a:r>
            <a:endParaRPr lang="pt-BR" sz="1600" b="1" dirty="0">
              <a:solidFill>
                <a:srgbClr val="3A3A3A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ED148C-19B3-81FD-C046-75FF35D0E30C}"/>
              </a:ext>
            </a:extLst>
          </p:cNvPr>
          <p:cNvSpPr txBox="1"/>
          <p:nvPr/>
        </p:nvSpPr>
        <p:spPr>
          <a:xfrm>
            <a:off x="277481" y="1002062"/>
            <a:ext cx="58185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A combinação entre política pública robusta e suporte técnico qualificado sustentou os mais de 20 anos de sucesso do PNPB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E3AF3D7-1861-4FDD-A357-F4C64EEB7D97}"/>
              </a:ext>
            </a:extLst>
          </p:cNvPr>
          <p:cNvSpPr txBox="1"/>
          <p:nvPr/>
        </p:nvSpPr>
        <p:spPr>
          <a:xfrm>
            <a:off x="277482" y="1586837"/>
            <a:ext cx="54783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200" dirty="0"/>
              <a:t>Ao completar 21 anos, o PNPB se mostra como uma das principais políticas públicas de biocombustíveis do país. A EPE desempenha papel central no acompanhamento técnico, na produção de estudos e na redução da assimetria de informações, apoiando decisões estratégicas do setor.</a:t>
            </a:r>
          </a:p>
        </p:txBody>
      </p:sp>
      <p:sp>
        <p:nvSpPr>
          <p:cNvPr id="45" name="AutoShape 2" descr="Resultado de imagem para selo biocombustível social">
            <a:extLst>
              <a:ext uri="{FF2B5EF4-FFF2-40B4-BE49-F238E27FC236}">
                <a16:creationId xmlns:a16="http://schemas.microsoft.com/office/drawing/2014/main" id="{717153C6-8F99-B320-8F10-CBBEFFAF4C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72075" y="2571750"/>
            <a:ext cx="18478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5AB511D-64B0-E409-3C1F-A3EA106D2302}"/>
              </a:ext>
            </a:extLst>
          </p:cNvPr>
          <p:cNvSpPr txBox="1"/>
          <p:nvPr/>
        </p:nvSpPr>
        <p:spPr>
          <a:xfrm>
            <a:off x="277481" y="2533250"/>
            <a:ext cx="666281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defTabSz="457200">
              <a:defRPr sz="90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z="1600" b="1" dirty="0">
                <a:solidFill>
                  <a:srgbClr val="3A3A3A"/>
                </a:solidFill>
                <a:latin typeface="+mn-lt"/>
                <a:cs typeface="Arial"/>
              </a:rPr>
              <a:t>Principais estudos da EPE relacionados a cadeia produtiva do Biodiesel</a:t>
            </a:r>
            <a:endParaRPr lang="pt-BR" sz="1600" b="1" dirty="0">
              <a:solidFill>
                <a:srgbClr val="3A3A3A"/>
              </a:solidFill>
            </a:endParaRPr>
          </a:p>
        </p:txBody>
      </p:sp>
      <p:pic>
        <p:nvPicPr>
          <p:cNvPr id="12" name="Imagem 11">
            <a:hlinkClick r:id="rId2"/>
            <a:extLst>
              <a:ext uri="{FF2B5EF4-FFF2-40B4-BE49-F238E27FC236}">
                <a16:creationId xmlns:a16="http://schemas.microsoft.com/office/drawing/2014/main" id="{68815F1E-790A-D766-413E-788F460197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2735" y="3034279"/>
            <a:ext cx="1941185" cy="27559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m 15">
            <a:hlinkClick r:id="rId4"/>
            <a:extLst>
              <a:ext uri="{FF2B5EF4-FFF2-40B4-BE49-F238E27FC236}">
                <a16:creationId xmlns:a16="http://schemas.microsoft.com/office/drawing/2014/main" id="{34B4E5A9-F01A-541F-F150-D7F40DEF39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356" y="3034279"/>
            <a:ext cx="1941185" cy="27397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Imagem 16">
            <a:hlinkClick r:id="rId6"/>
            <a:extLst>
              <a:ext uri="{FF2B5EF4-FFF2-40B4-BE49-F238E27FC236}">
                <a16:creationId xmlns:a16="http://schemas.microsoft.com/office/drawing/2014/main" id="{1B2E08F2-5BB6-B9BD-57D7-F783F3FCDB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9977" y="3034279"/>
            <a:ext cx="1941185" cy="27479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Imagem 17">
            <a:hlinkClick r:id="rId8"/>
            <a:extLst>
              <a:ext uri="{FF2B5EF4-FFF2-40B4-BE49-F238E27FC236}">
                <a16:creationId xmlns:a16="http://schemas.microsoft.com/office/drawing/2014/main" id="{17CD9F35-8540-D56A-64FF-1AF002FA88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8597" y="3034279"/>
            <a:ext cx="1941185" cy="27285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Imagem 19" descr="Forma&#10;&#10;O conteúdo gerado por IA pode estar incorreto.">
            <a:extLst>
              <a:ext uri="{FF2B5EF4-FFF2-40B4-BE49-F238E27FC236}">
                <a16:creationId xmlns:a16="http://schemas.microsoft.com/office/drawing/2014/main" id="{DE15E0FF-59F8-366F-2056-0A905FD4B98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7" y="5762852"/>
            <a:ext cx="566623" cy="566623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38B135B8-3EAB-4056-1F74-7BCCDE14E16B}"/>
              </a:ext>
            </a:extLst>
          </p:cNvPr>
          <p:cNvSpPr txBox="1"/>
          <p:nvPr/>
        </p:nvSpPr>
        <p:spPr>
          <a:xfrm>
            <a:off x="8727890" y="5960143"/>
            <a:ext cx="357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Clique para conferir!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A832E1-62BE-B6F4-F272-13D541E713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543" y="3034279"/>
            <a:ext cx="1860756" cy="272763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1974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DEC5A-3A6F-55FE-F66A-50B6AA23A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041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o A">
      <a:dk1>
        <a:sysClr val="windowText" lastClr="000000"/>
      </a:dk1>
      <a:lt1>
        <a:sysClr val="window" lastClr="FFFFFF"/>
      </a:lt1>
      <a:dk2>
        <a:srgbClr val="124559"/>
      </a:dk2>
      <a:lt2>
        <a:srgbClr val="E8E8E8"/>
      </a:lt2>
      <a:accent1>
        <a:srgbClr val="2C6E49"/>
      </a:accent1>
      <a:accent2>
        <a:srgbClr val="ADC178"/>
      </a:accent2>
      <a:accent3>
        <a:srgbClr val="219EBC"/>
      </a:accent3>
      <a:accent4>
        <a:srgbClr val="FFB703"/>
      </a:accent4>
      <a:accent5>
        <a:srgbClr val="F77F00"/>
      </a:accent5>
      <a:accent6>
        <a:srgbClr val="D62828"/>
      </a:accent6>
      <a:hlink>
        <a:srgbClr val="A5A5A5"/>
      </a:hlink>
      <a:folHlink>
        <a:srgbClr val="D8D8D8"/>
      </a:folHlink>
    </a:clrScheme>
    <a:fontScheme name="Personalizada 2">
      <a:majorFont>
        <a:latin typeface="Franklin Gothic Medium"/>
        <a:ea typeface=""/>
        <a:cs typeface=""/>
      </a:majorFont>
      <a:minorFont>
        <a:latin typeface="Franklin Gothic Book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605A40907E22A44A04B53D7345D6DBB" ma:contentTypeVersion="12" ma:contentTypeDescription="Crie um novo documento." ma:contentTypeScope="" ma:versionID="78d3bcda57241e335acbe8ee7dc65d50">
  <xsd:schema xmlns:xsd="http://www.w3.org/2001/XMLSchema" xmlns:xs="http://www.w3.org/2001/XMLSchema" xmlns:p="http://schemas.microsoft.com/office/2006/metadata/properties" xmlns:ns2="e6ab3a8c-1b9d-4e48-929c-0169f452390a" xmlns:ns3="c2692117-a0d7-4be3-956d-8428dc4fd62b" xmlns:ns4="da298a69-1833-4b3d-9e07-d63a39461a7d" targetNamespace="http://schemas.microsoft.com/office/2006/metadata/properties" ma:root="true" ma:fieldsID="c61f6b2b132b4914b1ff4283b54bd4c1" ns2:_="" ns3:_="" ns4:_="">
    <xsd:import namespace="e6ab3a8c-1b9d-4e48-929c-0169f452390a"/>
    <xsd:import namespace="c2692117-a0d7-4be3-956d-8428dc4fd62b"/>
    <xsd:import namespace="da298a69-1833-4b3d-9e07-d63a39461a7d"/>
    <xsd:element name="properties">
      <xsd:complexType>
        <xsd:sequence>
          <xsd:element name="documentManagement">
            <xsd:complexType>
              <xsd:all>
                <xsd:element ref="ns2:Publicacao" minOccurs="0"/>
                <xsd:element ref="ns2:Topico" minOccurs="0"/>
                <xsd:element ref="ns2:Topico_x003a_ID" minOccurs="0"/>
                <xsd:element ref="ns2:Ordem" minOccurs="0"/>
                <xsd:element ref="ns3:ka0f0c7cfd80493d8c6a33a83b804b29" minOccurs="0"/>
                <xsd:element ref="ns3:TaxCatchAll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b3a8c-1b9d-4e48-929c-0169f452390a" elementFormDefault="qualified">
    <xsd:import namespace="http://schemas.microsoft.com/office/2006/documentManagement/types"/>
    <xsd:import namespace="http://schemas.microsoft.com/office/infopath/2007/PartnerControls"/>
    <xsd:element name="Publicacao" ma:index="8" nillable="true" ma:displayName="Publicação" ma:list="{72f10568-9049-4e7f-b6b9-6b3967372d08}" ma:internalName="Publicacao" ma:readOnly="false" ma:showField="Title">
      <xsd:simpleType>
        <xsd:restriction base="dms:Lookup"/>
      </xsd:simpleType>
    </xsd:element>
    <xsd:element name="Topico" ma:index="9" nillable="true" ma:displayName="Topico" ma:list="{3f9e33a3-6c74-49f3-9d56-b602ca9235b5}" ma:internalName="Topico" ma:readOnly="false" ma:showField="Title">
      <xsd:simpleType>
        <xsd:restriction base="dms:Lookup"/>
      </xsd:simpleType>
    </xsd:element>
    <xsd:element name="Topico_x003a_ID" ma:index="10" nillable="true" ma:displayName="Topico:ID" ma:list="{3f9e33a3-6c74-49f3-9d56-b602ca9235b5}" ma:internalName="Topico_x003a_ID" ma:readOnly="true" ma:showField="ID" ma:web="da298a69-1833-4b3d-9e07-d63a39461a7d">
      <xsd:simpleType>
        <xsd:restriction base="dms:Lookup"/>
      </xsd:simpleType>
    </xsd:element>
    <xsd:element name="Ordem" ma:index="11" nillable="true" ma:displayName="Ordem" ma:decimals="0" ma:internalName="Ordem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692117-a0d7-4be3-956d-8428dc4fd62b" elementFormDefault="qualified">
    <xsd:import namespace="http://schemas.microsoft.com/office/2006/documentManagement/types"/>
    <xsd:import namespace="http://schemas.microsoft.com/office/infopath/2007/PartnerControls"/>
    <xsd:element name="ka0f0c7cfd80493d8c6a33a83b804b29" ma:index="13" nillable="true" ma:taxonomy="true" ma:internalName="ka0f0c7cfd80493d8c6a33a83b804b29" ma:taxonomyFieldName="Tag" ma:displayName="Tag" ma:default="" ma:fieldId="{4a0f0c7c-fd80-493d-8c6a-33a83b804b29}" ma:taxonomyMulti="true" ma:sspId="31423334-e3fc-4ff3-9956-0d09b48b681f" ma:termSetId="8eb7b6e9-68ed-45e4-995f-8bfb18a636f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Taxonomy Catch All Column" ma:hidden="true" ma:list="{29227de3-58a8-4547-bb45-02a6b61feb5f}" ma:internalName="TaxCatchAll" ma:showField="CatchAllData" ma:web="c2692117-a0d7-4be3-956d-8428dc4fd6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98a69-1833-4b3d-9e07-d63a39461a7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692117-a0d7-4be3-956d-8428dc4fd62b"/>
    <Topico xmlns="e6ab3a8c-1b9d-4e48-929c-0169f452390a">856</Topico>
    <Publicacao xmlns="e6ab3a8c-1b9d-4e48-929c-0169f452390a" xsi:nil="true"/>
    <ka0f0c7cfd80493d8c6a33a83b804b29 xmlns="c2692117-a0d7-4be3-956d-8428dc4fd62b">
      <Terms xmlns="http://schemas.microsoft.com/office/infopath/2007/PartnerControls"/>
    </ka0f0c7cfd80493d8c6a33a83b804b29>
    <Ordem xmlns="e6ab3a8c-1b9d-4e48-929c-0169f452390a">98</Ordem>
  </documentManagement>
</p:properties>
</file>

<file path=customXml/itemProps1.xml><?xml version="1.0" encoding="utf-8"?>
<ds:datastoreItem xmlns:ds="http://schemas.openxmlformats.org/officeDocument/2006/customXml" ds:itemID="{72D0EC4F-2879-469B-B937-8CBE63FD73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93EC62-86F8-4BA9-B55F-3799C561BE59}"/>
</file>

<file path=customXml/itemProps3.xml><?xml version="1.0" encoding="utf-8"?>
<ds:datastoreItem xmlns:ds="http://schemas.openxmlformats.org/officeDocument/2006/customXml" ds:itemID="{3F47B6D3-5F40-47DD-892E-A7EC1E253B7B}">
  <ds:schemaRefs>
    <ds:schemaRef ds:uri="http://schemas.microsoft.com/office/2006/documentManagement/types"/>
    <ds:schemaRef ds:uri="http://purl.org/dc/terms/"/>
    <ds:schemaRef ds:uri="http://purl.org/dc/elements/1.1/"/>
    <ds:schemaRef ds:uri="690d2e0e-7d4b-4233-8d03-ea1042274c92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6eb8d705-1654-40ce-82c3-0856b054da82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96a21d00-d811-4c05-8ac4-2d5708526a0a}" enabled="0" method="" siteId="{96a21d00-d811-4c05-8ac4-2d5708526a0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4934</TotalTime>
  <Words>1631</Words>
  <Application>Microsoft Office PowerPoint</Application>
  <PresentationFormat>Widescreen</PresentationFormat>
  <Paragraphs>150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Tema do Office</vt:lpstr>
      <vt:lpstr>PowerPoint Presentation</vt:lpstr>
      <vt:lpstr>PNPB - Programa Nacional de Produção e Uso do Biodiesel</vt:lpstr>
      <vt:lpstr>PowerPoint Presentation</vt:lpstr>
      <vt:lpstr>PNPB: 21 anos de política pública para o biodiesel no Brasil</vt:lpstr>
      <vt:lpstr>Origem e Governança Institucional</vt:lpstr>
      <vt:lpstr>Marco legal do biodiesel</vt:lpstr>
      <vt:lpstr>Evolução da mistura obrigatória e da comercialização</vt:lpstr>
      <vt:lpstr>Selo Biocombustível Social e agricultura familiar </vt:lpstr>
      <vt:lpstr>Diversificação de matérias-primas e economia circular</vt:lpstr>
      <vt:lpstr>Mais de 20 anos de PNPB e atuação da EPE</vt:lpstr>
      <vt:lpstr>PowerPoint Presentation</vt:lpstr>
    </vt:vector>
  </TitlesOfParts>
  <Company>Empresa de Pesquisa Energética - EPE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Caderno Executivo - PNPB - Programa Nacional de Produção e Uso do Biodiesel</dc:title>
  <dc:creator>Filipe de Padua Fernandes Silva</dc:creator>
  <cp:lastModifiedBy>RBA</cp:lastModifiedBy>
  <cp:revision>46</cp:revision>
  <dcterms:created xsi:type="dcterms:W3CDTF">2018-01-24T18:13:47Z</dcterms:created>
  <dcterms:modified xsi:type="dcterms:W3CDTF">2026-10-07T15:26:25Z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0x010100C605A40907E22A44A04B53D7345D6DBB</vt:lpwstr>
  </property>
  <property fmtid="{D5CDD505-2E9C-101B-9397-08002B2CF9AE}" pid="3" name="MediaServiceImageTags">
    <vt:lpwstr/>
  </property>
  <property fmtid="{D5CDD505-2E9C-101B-9397-08002B2CF9AE}" pid="4" name="Tag">
    <vt:lpwstr/>
  </property>
</Properties>
</file>